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Average"/>
      <p:regular r:id="rId34"/>
    </p:embeddedFont>
    <p:embeddedFont>
      <p:font typeface="Oswald"/>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7" roundtripDataSignature="AMtx7mhFf+kH1hBb0KiFVo3pVr3IyR5T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49095AE-7625-48C5-9A25-DCBE58751083}">
  <a:tblStyle styleId="{749095AE-7625-48C5-9A25-DCBE5875108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Oswald-regular.fntdata"/><Relationship Id="rId12" Type="http://schemas.openxmlformats.org/officeDocument/2006/relationships/slide" Target="slides/slide6.xml"/><Relationship Id="rId34" Type="http://schemas.openxmlformats.org/officeDocument/2006/relationships/font" Target="fonts/Average-regular.fntdata"/><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font" Target="fonts/Oswal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18bb03341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318bb03341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18bb03341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318bb03341f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1f4d94c4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31f4d94c43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f4d94c43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31f4d94c438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f4d94c43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31f4d94c438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1f4d94c43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31f4d94c438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 name="Google Shape;1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 name="Google Shape;12;p2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33"/>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33"/>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3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3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grpSp>
        <p:nvGrpSpPr>
          <p:cNvPr id="14" name="Google Shape;14;p25"/>
          <p:cNvGrpSpPr/>
          <p:nvPr/>
        </p:nvGrpSpPr>
        <p:grpSpPr>
          <a:xfrm>
            <a:off x="4350279" y="2855377"/>
            <a:ext cx="443589" cy="105632"/>
            <a:chOff x="4137525" y="2915950"/>
            <a:chExt cx="869100" cy="207000"/>
          </a:xfrm>
        </p:grpSpPr>
        <p:sp>
          <p:nvSpPr>
            <p:cNvPr id="15" name="Google Shape;15;p25"/>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5"/>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5"/>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 name="Google Shape;18;p25"/>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9" name="Google Shape;19;p25"/>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 name="Google Shape;20;p2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26"/>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2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2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2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2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30"/>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8" name="Google Shape;38;p3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3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p3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31"/>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31"/>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5" name="Google Shape;45;p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3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3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7" name="Google Shape;7;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8" name="Google Shape;8;p2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22.png"/><Relationship Id="rId7" Type="http://schemas.openxmlformats.org/officeDocument/2006/relationships/image" Target="../media/image13.png"/><Relationship Id="rId8"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title"/>
          </p:nvPr>
        </p:nvSpPr>
        <p:spPr>
          <a:xfrm>
            <a:off x="311700" y="4046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420">
                <a:solidFill>
                  <a:srgbClr val="FFD966"/>
                </a:solidFill>
              </a:rPr>
              <a:t>GROUP 29</a:t>
            </a:r>
            <a:endParaRPr b="1" sz="3420">
              <a:solidFill>
                <a:srgbClr val="FFD966"/>
              </a:solidFill>
            </a:endParaRPr>
          </a:p>
          <a:p>
            <a:pPr indent="0" lvl="0" marL="0" rtl="0" algn="ctr">
              <a:lnSpc>
                <a:spcPct val="100000"/>
              </a:lnSpc>
              <a:spcBef>
                <a:spcPts val="0"/>
              </a:spcBef>
              <a:spcAft>
                <a:spcPts val="0"/>
              </a:spcAft>
              <a:buSzPts val="990"/>
              <a:buNone/>
            </a:pPr>
            <a:r>
              <a:rPr b="1" lang="en-GB" sz="2720">
                <a:solidFill>
                  <a:schemeClr val="accent6"/>
                </a:solidFill>
              </a:rPr>
              <a:t>Analyzing Social Media Posts for Mental Health Disorder Detection</a:t>
            </a:r>
            <a:endParaRPr b="1" sz="2720">
              <a:solidFill>
                <a:schemeClr val="accent6"/>
              </a:solidFill>
            </a:endParaRPr>
          </a:p>
        </p:txBody>
      </p:sp>
      <p:pic>
        <p:nvPicPr>
          <p:cNvPr id="60" name="Google Shape;60;p1"/>
          <p:cNvPicPr preferRelativeResize="0"/>
          <p:nvPr/>
        </p:nvPicPr>
        <p:blipFill rotWithShape="1">
          <a:blip r:embed="rId3">
            <a:alphaModFix/>
          </a:blip>
          <a:srcRect b="0" l="0" r="0" t="0"/>
          <a:stretch/>
        </p:blipFill>
        <p:spPr>
          <a:xfrm>
            <a:off x="208350" y="2"/>
            <a:ext cx="1109228" cy="1109228"/>
          </a:xfrm>
          <a:prstGeom prst="rect">
            <a:avLst/>
          </a:prstGeom>
          <a:noFill/>
          <a:ln>
            <a:noFill/>
          </a:ln>
        </p:spPr>
      </p:pic>
      <p:graphicFrame>
        <p:nvGraphicFramePr>
          <p:cNvPr id="61" name="Google Shape;61;p1"/>
          <p:cNvGraphicFramePr/>
          <p:nvPr/>
        </p:nvGraphicFramePr>
        <p:xfrm>
          <a:off x="1093400" y="1870475"/>
          <a:ext cx="3000000" cy="3000000"/>
        </p:xfrm>
        <a:graphic>
          <a:graphicData uri="http://schemas.openxmlformats.org/drawingml/2006/table">
            <a:tbl>
              <a:tblPr>
                <a:noFill/>
                <a:tableStyleId>{749095AE-7625-48C5-9A25-DCBE58751083}</a:tableStyleId>
              </a:tblPr>
              <a:tblGrid>
                <a:gridCol w="3619500"/>
                <a:gridCol w="3619500"/>
              </a:tblGrid>
              <a:tr h="381000">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ROLL NUMBER</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NAME</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13000121033</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SOUMYADEEP NANDY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13000121037</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PRITHWISH SARKAR</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13000121040</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SAGNIK MUKHOPADHYAY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13000121058</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ARKAPRATIM GHOSH</a:t>
                      </a:r>
                      <a:endParaRPr sz="1800" u="none" cap="none" strike="noStrike">
                        <a:solidFill>
                          <a:schemeClr val="dk1"/>
                        </a:solidFill>
                      </a:endParaRPr>
                    </a:p>
                  </a:txBody>
                  <a:tcPr marT="91425" marB="91425" marR="91425" marL="91425"/>
                </a:tc>
              </a:tr>
            </a:tbl>
          </a:graphicData>
        </a:graphic>
      </p:graphicFrame>
      <p:sp>
        <p:nvSpPr>
          <p:cNvPr id="62" name="Google Shape;62;p1"/>
          <p:cNvSpPr txBox="1"/>
          <p:nvPr/>
        </p:nvSpPr>
        <p:spPr>
          <a:xfrm>
            <a:off x="208350" y="4323875"/>
            <a:ext cx="8727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6"/>
                </a:solidFill>
                <a:latin typeface="Courier New"/>
                <a:ea typeface="Courier New"/>
                <a:cs typeface="Courier New"/>
                <a:sym typeface="Courier New"/>
              </a:rPr>
              <a:t>PROJECT-II ( PROJ-CS781 )</a:t>
            </a:r>
            <a:endParaRPr b="1" i="0" sz="1800" u="none" cap="none" strike="noStrike">
              <a:solidFill>
                <a:schemeClr val="accent5"/>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5"/>
                </a:solidFill>
                <a:latin typeface="Courier New"/>
                <a:ea typeface="Courier New"/>
                <a:cs typeface="Courier New"/>
                <a:sym typeface="Courier New"/>
              </a:rPr>
              <a:t>CSE : </a:t>
            </a:r>
            <a:r>
              <a:rPr b="1" i="0" lang="en-GB" sz="1800" u="none" cap="none" strike="noStrike">
                <a:solidFill>
                  <a:schemeClr val="accent6"/>
                </a:solidFill>
                <a:latin typeface="Courier New"/>
                <a:ea typeface="Courier New"/>
                <a:cs typeface="Courier New"/>
                <a:sym typeface="Courier New"/>
              </a:rPr>
              <a:t>SEMESTER 7</a:t>
            </a:r>
            <a:endParaRPr b="1" i="0" sz="1800" u="none" cap="none" strike="noStrike">
              <a:solidFill>
                <a:schemeClr val="accent6"/>
              </a:solidFill>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9"/>
          <p:cNvSpPr txBox="1"/>
          <p:nvPr>
            <p:ph idx="1" type="body"/>
          </p:nvPr>
        </p:nvSpPr>
        <p:spPr>
          <a:xfrm>
            <a:off x="486675" y="753450"/>
            <a:ext cx="8456400" cy="4063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Collection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Collect Reddit posts using the PRAW API and extract labeled data for mental health categories like Normal, Anxiety, Depression, PTSD, and Bipolar.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Preprocessing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Clean the collected data by removing URLs, stopwords, and special characters. Normalize and tokenize the text, followed by converting it into numerical formats (</a:t>
            </a:r>
            <a:r>
              <a:rPr i="1" lang="en-GB" sz="1400">
                <a:solidFill>
                  <a:schemeClr val="dk1"/>
                </a:solidFill>
                <a:latin typeface="Courier New"/>
                <a:ea typeface="Courier New"/>
                <a:cs typeface="Courier New"/>
                <a:sym typeface="Courier New"/>
              </a:rPr>
              <a:t> TF-IDF, Bag Of Words</a:t>
            </a:r>
            <a:r>
              <a:rPr lang="en-GB" sz="1400">
                <a:solidFill>
                  <a:schemeClr val="dk1"/>
                </a:solidFill>
                <a:latin typeface="Courier New"/>
                <a:ea typeface="Courier New"/>
                <a:cs typeface="Courier New"/>
                <a:sym typeface="Courier New"/>
              </a:rPr>
              <a:t> ) for analysis.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Model Training and Evaluation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Train machine learning models including Logistic Regression, Naive Bayes, SVM, Random Forest, XGBoost, KNN, and LSTM. Evaluate their performance using metrics such as accuracy, precision, recall, and F1-score. Apply Hyperparameter Tuning on ML models as needed to improve the accuracy further. Leverage Ensemble Learning with two models to get higher accuracy</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Testing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Test the best-performing models and deploy them on a user-friendly interface using Streamlit. Ensure the system supports real-time classification for various inputs like text, image, video and user profiles from social media platforms like Reddit and Twitter.</a:t>
            </a:r>
            <a:endParaRPr b="1" i="1" sz="1400">
              <a:solidFill>
                <a:schemeClr val="dk1"/>
              </a:solidFill>
              <a:latin typeface="Courier New"/>
              <a:ea typeface="Courier New"/>
              <a:cs typeface="Courier New"/>
              <a:sym typeface="Courier New"/>
            </a:endParaRPr>
          </a:p>
        </p:txBody>
      </p:sp>
      <p:sp>
        <p:nvSpPr>
          <p:cNvPr id="130" name="Google Shape;130;p9"/>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a:t>
            </a:r>
            <a:endParaRPr b="1" sz="2900">
              <a:solidFill>
                <a:schemeClr val="accent5"/>
              </a:solidFill>
            </a:endParaRPr>
          </a:p>
        </p:txBody>
      </p:sp>
      <p:sp>
        <p:nvSpPr>
          <p:cNvPr id="131" name="Google Shape;131;p9"/>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0"/>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sp>
        <p:nvSpPr>
          <p:cNvPr id="137" name="Google Shape;137;p10"/>
          <p:cNvSpPr txBox="1"/>
          <p:nvPr/>
        </p:nvSpPr>
        <p:spPr>
          <a:xfrm>
            <a:off x="1189950" y="4573050"/>
            <a:ext cx="6764100" cy="34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SYSTEM OVERVIEW</a:t>
            </a:r>
            <a:endParaRPr b="0" i="0" sz="1500" u="none" cap="none" strike="noStrike">
              <a:solidFill>
                <a:schemeClr val="dk1"/>
              </a:solidFill>
              <a:latin typeface="Courier New"/>
              <a:ea typeface="Courier New"/>
              <a:cs typeface="Courier New"/>
              <a:sym typeface="Courier New"/>
            </a:endParaRPr>
          </a:p>
        </p:txBody>
      </p:sp>
      <p:pic>
        <p:nvPicPr>
          <p:cNvPr id="138" name="Google Shape;138;p10"/>
          <p:cNvPicPr preferRelativeResize="0"/>
          <p:nvPr/>
        </p:nvPicPr>
        <p:blipFill rotWithShape="1">
          <a:blip r:embed="rId3">
            <a:alphaModFix/>
          </a:blip>
          <a:srcRect b="0" l="0" r="0" t="0"/>
          <a:stretch/>
        </p:blipFill>
        <p:spPr>
          <a:xfrm>
            <a:off x="1603963" y="916400"/>
            <a:ext cx="5936067" cy="3504250"/>
          </a:xfrm>
          <a:prstGeom prst="rect">
            <a:avLst/>
          </a:prstGeom>
          <a:noFill/>
          <a:ln>
            <a:noFill/>
          </a:ln>
          <a:effectLst>
            <a:outerShdw blurRad="557213" rotWithShape="0" algn="bl" dir="8040000" dist="190500">
              <a:srgbClr val="000000">
                <a:alpha val="49803"/>
              </a:srgbClr>
            </a:outerShdw>
          </a:effectLst>
        </p:spPr>
      </p:pic>
      <p:sp>
        <p:nvSpPr>
          <p:cNvPr id="139" name="Google Shape;139;p10"/>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1"/>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pic>
        <p:nvPicPr>
          <p:cNvPr id="145" name="Google Shape;145;p11"/>
          <p:cNvPicPr preferRelativeResize="0"/>
          <p:nvPr/>
        </p:nvPicPr>
        <p:blipFill rotWithShape="1">
          <a:blip r:embed="rId3">
            <a:alphaModFix/>
          </a:blip>
          <a:srcRect b="0" l="0" r="0" t="0"/>
          <a:stretch/>
        </p:blipFill>
        <p:spPr>
          <a:xfrm>
            <a:off x="2300475" y="764000"/>
            <a:ext cx="4543055" cy="4074699"/>
          </a:xfrm>
          <a:prstGeom prst="rect">
            <a:avLst/>
          </a:prstGeom>
          <a:noFill/>
          <a:ln>
            <a:noFill/>
          </a:ln>
          <a:effectLst>
            <a:outerShdw blurRad="485775" rotWithShape="0" algn="bl" dir="7800000" dist="209550">
              <a:srgbClr val="000000">
                <a:alpha val="49803"/>
              </a:srgbClr>
            </a:outerShdw>
          </a:effectLst>
        </p:spPr>
      </p:pic>
      <p:sp>
        <p:nvSpPr>
          <p:cNvPr id="146" name="Google Shape;146;p11"/>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2"/>
          <p:cNvSpPr txBox="1"/>
          <p:nvPr>
            <p:ph idx="1" type="body"/>
          </p:nvPr>
        </p:nvSpPr>
        <p:spPr>
          <a:xfrm>
            <a:off x="311700" y="634950"/>
            <a:ext cx="4176600" cy="39792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Collection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Scraped Reddit posts related to mental health issues and for analysis.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Preprocessing</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Cleaned and normalized the text by removing URLs, stop-words, punctuation, and applied tokenization and lemmatization techniques</a:t>
            </a:r>
            <a:r>
              <a:rPr lang="en-GB" sz="1300">
                <a:solidFill>
                  <a:schemeClr val="accent6"/>
                </a:solidFill>
                <a:latin typeface="Courier New"/>
                <a:ea typeface="Courier New"/>
                <a:cs typeface="Courier New"/>
                <a:sym typeface="Courier New"/>
              </a:rPr>
              <a:t>.</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Feature Extraction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Utilized Bag of Words, Term Frequency-Inverse Document Frequency (TF-IDF) to convert text into numerical format for machine learning models.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Splitting the Dataset</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Divided the dataset into training and testing sets to train models and evaluate their performance.</a:t>
            </a:r>
            <a:endParaRPr sz="1300">
              <a:solidFill>
                <a:schemeClr val="dk1"/>
              </a:solidFill>
              <a:latin typeface="Courier New"/>
              <a:ea typeface="Courier New"/>
              <a:cs typeface="Courier New"/>
              <a:sym typeface="Courier New"/>
            </a:endParaRPr>
          </a:p>
        </p:txBody>
      </p:sp>
      <p:sp>
        <p:nvSpPr>
          <p:cNvPr id="152" name="Google Shape;152;p12"/>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a:t>
            </a:r>
            <a:endParaRPr b="1" sz="2900">
              <a:solidFill>
                <a:schemeClr val="accent5"/>
              </a:solidFill>
            </a:endParaRPr>
          </a:p>
        </p:txBody>
      </p:sp>
      <p:sp>
        <p:nvSpPr>
          <p:cNvPr id="153" name="Google Shape;153;p12"/>
          <p:cNvSpPr txBox="1"/>
          <p:nvPr/>
        </p:nvSpPr>
        <p:spPr>
          <a:xfrm>
            <a:off x="4558700" y="3997375"/>
            <a:ext cx="4612800" cy="38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FUNCTIONAL REQUIREMENTS</a:t>
            </a:r>
            <a:endParaRPr b="0" i="0" sz="1500" u="none" cap="none" strike="noStrike">
              <a:solidFill>
                <a:schemeClr val="dk1"/>
              </a:solidFill>
              <a:latin typeface="Courier New"/>
              <a:ea typeface="Courier New"/>
              <a:cs typeface="Courier New"/>
              <a:sym typeface="Courier New"/>
            </a:endParaRPr>
          </a:p>
        </p:txBody>
      </p:sp>
      <p:sp>
        <p:nvSpPr>
          <p:cNvPr id="154" name="Google Shape;154;p1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155" name="Google Shape;155;p12"/>
          <p:cNvPicPr preferRelativeResize="0"/>
          <p:nvPr/>
        </p:nvPicPr>
        <p:blipFill rotWithShape="1">
          <a:blip r:embed="rId3">
            <a:alphaModFix/>
          </a:blip>
          <a:srcRect b="0" l="0" r="0" t="0"/>
          <a:stretch/>
        </p:blipFill>
        <p:spPr>
          <a:xfrm>
            <a:off x="4640700" y="916400"/>
            <a:ext cx="4350900" cy="2914859"/>
          </a:xfrm>
          <a:prstGeom prst="rect">
            <a:avLst/>
          </a:prstGeom>
          <a:noFill/>
          <a:ln>
            <a:noFill/>
          </a:ln>
          <a:effectLst>
            <a:outerShdw blurRad="485775" rotWithShape="0" algn="bl" dir="7200000" dist="114300">
              <a:srgbClr val="000000">
                <a:alpha val="49803"/>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3"/>
          <p:cNvSpPr txBox="1"/>
          <p:nvPr>
            <p:ph idx="1" type="body"/>
          </p:nvPr>
        </p:nvSpPr>
        <p:spPr>
          <a:xfrm>
            <a:off x="159300" y="680775"/>
            <a:ext cx="4470000" cy="4173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Training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Trained multiple models: Logistic Regression, k-Nearest Neighbors (k-NN), Support Vector Machine (SVM), Naive Bayes, Random Forest, XGBoost, Long Short Term Memory and Ensemble Model</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Hyperparameter Tuning</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 Applied RandomizedSearchCV to optimize the performance of each model.</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Evaluation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Used metrics like accuracy, precision, recall, F1-score, and confusion matrices to evaluate model effectiveness.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Prediction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Implemented the best-performing model for predicting mental health issues from social media posts and deployed using Google Colab.</a:t>
            </a:r>
            <a:endParaRPr sz="1400">
              <a:solidFill>
                <a:schemeClr val="dk1"/>
              </a:solidFill>
              <a:latin typeface="Courier New"/>
              <a:ea typeface="Courier New"/>
              <a:cs typeface="Courier New"/>
              <a:sym typeface="Courier New"/>
            </a:endParaRPr>
          </a:p>
        </p:txBody>
      </p:sp>
      <p:sp>
        <p:nvSpPr>
          <p:cNvPr id="161" name="Google Shape;161;p13"/>
          <p:cNvSpPr txBox="1"/>
          <p:nvPr>
            <p:ph type="title"/>
          </p:nvPr>
        </p:nvSpPr>
        <p:spPr>
          <a:xfrm>
            <a:off x="3117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IMPLEMENTATIONS (CONTINUED)</a:t>
            </a:r>
            <a:endParaRPr b="1" sz="2900">
              <a:solidFill>
                <a:schemeClr val="accent5"/>
              </a:solidFill>
            </a:endParaRPr>
          </a:p>
        </p:txBody>
      </p:sp>
      <p:sp>
        <p:nvSpPr>
          <p:cNvPr id="162" name="Google Shape;162;p13"/>
          <p:cNvSpPr txBox="1"/>
          <p:nvPr/>
        </p:nvSpPr>
        <p:spPr>
          <a:xfrm>
            <a:off x="4607875" y="4250250"/>
            <a:ext cx="4563600" cy="43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MODEL WORKFLOW</a:t>
            </a:r>
            <a:endParaRPr b="0" i="0" sz="1500" u="none" cap="none" strike="noStrike">
              <a:solidFill>
                <a:schemeClr val="dk1"/>
              </a:solidFill>
              <a:latin typeface="Courier New"/>
              <a:ea typeface="Courier New"/>
              <a:cs typeface="Courier New"/>
              <a:sym typeface="Courier New"/>
            </a:endParaRPr>
          </a:p>
        </p:txBody>
      </p:sp>
      <p:pic>
        <p:nvPicPr>
          <p:cNvPr id="163" name="Google Shape;163;p13"/>
          <p:cNvPicPr preferRelativeResize="0"/>
          <p:nvPr/>
        </p:nvPicPr>
        <p:blipFill rotWithShape="1">
          <a:blip r:embed="rId3">
            <a:alphaModFix/>
          </a:blip>
          <a:srcRect b="0" l="0" r="0" t="0"/>
          <a:stretch/>
        </p:blipFill>
        <p:spPr>
          <a:xfrm>
            <a:off x="4521600" y="909375"/>
            <a:ext cx="4470001" cy="3170199"/>
          </a:xfrm>
          <a:prstGeom prst="rect">
            <a:avLst/>
          </a:prstGeom>
          <a:noFill/>
          <a:ln>
            <a:noFill/>
          </a:ln>
          <a:effectLst>
            <a:outerShdw blurRad="485775" rotWithShape="0" algn="bl" dir="7800000" dist="114300">
              <a:srgbClr val="000000">
                <a:alpha val="49803"/>
              </a:srgbClr>
            </a:outerShdw>
          </a:effectLst>
        </p:spPr>
      </p:pic>
      <p:sp>
        <p:nvSpPr>
          <p:cNvPr id="164" name="Google Shape;164;p13"/>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4"/>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170" name="Google Shape;170;p14"/>
          <p:cNvSpPr txBox="1"/>
          <p:nvPr/>
        </p:nvSpPr>
        <p:spPr>
          <a:xfrm>
            <a:off x="2891875" y="4523450"/>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1</a:t>
            </a:r>
            <a:endParaRPr b="0" i="0" sz="1500" u="none" cap="none" strike="noStrike">
              <a:solidFill>
                <a:schemeClr val="dk1"/>
              </a:solidFill>
              <a:latin typeface="Courier New"/>
              <a:ea typeface="Courier New"/>
              <a:cs typeface="Courier New"/>
              <a:sym typeface="Courier New"/>
            </a:endParaRPr>
          </a:p>
        </p:txBody>
      </p:sp>
      <p:sp>
        <p:nvSpPr>
          <p:cNvPr id="171" name="Google Shape;171;p14"/>
          <p:cNvSpPr txBox="1"/>
          <p:nvPr/>
        </p:nvSpPr>
        <p:spPr>
          <a:xfrm>
            <a:off x="311688" y="3532825"/>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0</a:t>
            </a:r>
            <a:endParaRPr b="0" i="0" sz="1500" u="none" cap="none" strike="noStrike">
              <a:solidFill>
                <a:schemeClr val="dk1"/>
              </a:solidFill>
              <a:latin typeface="Courier New"/>
              <a:ea typeface="Courier New"/>
              <a:cs typeface="Courier New"/>
              <a:sym typeface="Courier New"/>
            </a:endParaRPr>
          </a:p>
        </p:txBody>
      </p:sp>
      <p:sp>
        <p:nvSpPr>
          <p:cNvPr id="172" name="Google Shape;172;p1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173" name="Google Shape;173;p14"/>
          <p:cNvPicPr preferRelativeResize="0"/>
          <p:nvPr/>
        </p:nvPicPr>
        <p:blipFill>
          <a:blip r:embed="rId3">
            <a:alphaModFix/>
          </a:blip>
          <a:stretch>
            <a:fillRect/>
          </a:stretch>
        </p:blipFill>
        <p:spPr>
          <a:xfrm>
            <a:off x="152400" y="771125"/>
            <a:ext cx="4475375" cy="2708499"/>
          </a:xfrm>
          <a:prstGeom prst="rect">
            <a:avLst/>
          </a:prstGeom>
          <a:noFill/>
          <a:ln>
            <a:noFill/>
          </a:ln>
        </p:spPr>
      </p:pic>
      <p:pic>
        <p:nvPicPr>
          <p:cNvPr id="174" name="Google Shape;174;p14"/>
          <p:cNvPicPr preferRelativeResize="0"/>
          <p:nvPr/>
        </p:nvPicPr>
        <p:blipFill>
          <a:blip r:embed="rId4">
            <a:alphaModFix/>
          </a:blip>
          <a:stretch>
            <a:fillRect/>
          </a:stretch>
        </p:blipFill>
        <p:spPr>
          <a:xfrm>
            <a:off x="4722150" y="771125"/>
            <a:ext cx="4110150" cy="4029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5"/>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a:t>
            </a:r>
            <a:endParaRPr b="1" sz="2900">
              <a:solidFill>
                <a:schemeClr val="accent5"/>
              </a:solidFill>
            </a:endParaRPr>
          </a:p>
        </p:txBody>
      </p:sp>
      <p:sp>
        <p:nvSpPr>
          <p:cNvPr id="180" name="Google Shape;180;p15"/>
          <p:cNvSpPr txBox="1"/>
          <p:nvPr>
            <p:ph idx="1" type="body"/>
          </p:nvPr>
        </p:nvSpPr>
        <p:spPr>
          <a:xfrm>
            <a:off x="311700" y="717850"/>
            <a:ext cx="8520600" cy="39429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Logistic Regression</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Achieved consistent performance with highest accuracy. Precision and recall indicate reliable classification for balanced datasets.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Naive Bayes</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Performed well with text data, especially for independent features. Precision was slightly lower for imbalanced classes but remained effective overall.</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Support Vector Machine (SVM)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high accuracy for nonlinear classification tasks. The model showed robustness with complex feature interactions.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Random Forest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Provided strong classification performance with reduced overfitting. Achieved balanced precision and recall across all mental health classes.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XGBoost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the highest accuracy and efficiency. The model demonstrated excellent handling of imbalanced datasets with robust predictions.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LSTM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Outperformed traditional methods for sequential data. Captured contextual and temporal information effectively, achieving competitive results with complex text patterns.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K-nearest Neighbours </a:t>
            </a:r>
            <a:r>
              <a:rPr lang="en-GB" sz="1300">
                <a:solidFill>
                  <a:schemeClr val="dk1"/>
                </a:solidFill>
                <a:latin typeface="Courier New"/>
                <a:ea typeface="Courier New"/>
                <a:cs typeface="Courier New"/>
                <a:sym typeface="Courier New"/>
              </a:rPr>
              <a:t>: Performed poorly with the lowest accuracy among all.</a:t>
            </a:r>
            <a:endParaRPr sz="1300">
              <a:solidFill>
                <a:schemeClr val="dk1"/>
              </a:solidFill>
              <a:latin typeface="Courier New"/>
              <a:ea typeface="Courier New"/>
              <a:cs typeface="Courier New"/>
              <a:sym typeface="Courier New"/>
            </a:endParaRPr>
          </a:p>
        </p:txBody>
      </p:sp>
      <p:sp>
        <p:nvSpPr>
          <p:cNvPr id="181" name="Google Shape;181;p15"/>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6"/>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187" name="Google Shape;187;p16"/>
          <p:cNvSpPr txBox="1"/>
          <p:nvPr/>
        </p:nvSpPr>
        <p:spPr>
          <a:xfrm>
            <a:off x="832213" y="45264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a:t>
            </a:r>
            <a:endParaRPr b="0" i="0" sz="1400" u="none" cap="none" strike="noStrike">
              <a:solidFill>
                <a:schemeClr val="dk1"/>
              </a:solidFill>
              <a:latin typeface="Courier New"/>
              <a:ea typeface="Courier New"/>
              <a:cs typeface="Courier New"/>
              <a:sym typeface="Courier New"/>
            </a:endParaRPr>
          </a:p>
        </p:txBody>
      </p:sp>
      <p:sp>
        <p:nvSpPr>
          <p:cNvPr id="188" name="Google Shape;188;p16"/>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189" name="Google Shape;189;p16"/>
          <p:cNvPicPr preferRelativeResize="0"/>
          <p:nvPr/>
        </p:nvPicPr>
        <p:blipFill rotWithShape="1">
          <a:blip r:embed="rId3">
            <a:alphaModFix/>
          </a:blip>
          <a:srcRect b="0" l="0" r="0" t="0"/>
          <a:stretch/>
        </p:blipFill>
        <p:spPr>
          <a:xfrm>
            <a:off x="1440238" y="870250"/>
            <a:ext cx="6263532" cy="35037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318bb03341f_0_4"/>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195" name="Google Shape;195;g318bb03341f_0_4"/>
          <p:cNvSpPr txBox="1"/>
          <p:nvPr/>
        </p:nvSpPr>
        <p:spPr>
          <a:xfrm>
            <a:off x="832200" y="45264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 AFTER HYPERPARAMETER TUNING</a:t>
            </a:r>
            <a:endParaRPr b="0" i="0" sz="1400" u="none" cap="none" strike="noStrike">
              <a:solidFill>
                <a:schemeClr val="dk1"/>
              </a:solidFill>
              <a:latin typeface="Courier New"/>
              <a:ea typeface="Courier New"/>
              <a:cs typeface="Courier New"/>
              <a:sym typeface="Courier New"/>
            </a:endParaRPr>
          </a:p>
        </p:txBody>
      </p:sp>
      <p:pic>
        <p:nvPicPr>
          <p:cNvPr id="196" name="Google Shape;196;g318bb03341f_0_4"/>
          <p:cNvPicPr preferRelativeResize="0"/>
          <p:nvPr/>
        </p:nvPicPr>
        <p:blipFill rotWithShape="1">
          <a:blip r:embed="rId3">
            <a:alphaModFix/>
          </a:blip>
          <a:srcRect b="0" l="0" r="0" t="0"/>
          <a:stretch/>
        </p:blipFill>
        <p:spPr>
          <a:xfrm>
            <a:off x="1404650" y="819850"/>
            <a:ext cx="6334710" cy="3503799"/>
          </a:xfrm>
          <a:prstGeom prst="rect">
            <a:avLst/>
          </a:prstGeom>
          <a:noFill/>
          <a:ln>
            <a:noFill/>
          </a:ln>
        </p:spPr>
      </p:pic>
      <p:sp>
        <p:nvSpPr>
          <p:cNvPr id="197" name="Google Shape;197;g318bb03341f_0_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318bb03341f_0_12"/>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203" name="Google Shape;203;g318bb03341f_0_12"/>
          <p:cNvSpPr txBox="1"/>
          <p:nvPr/>
        </p:nvSpPr>
        <p:spPr>
          <a:xfrm>
            <a:off x="1588925" y="4319325"/>
            <a:ext cx="15864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ROC AUC CURVE</a:t>
            </a:r>
            <a:endParaRPr b="0" i="0" sz="1400" u="none" cap="none" strike="noStrike">
              <a:solidFill>
                <a:schemeClr val="dk1"/>
              </a:solidFill>
              <a:latin typeface="Courier New"/>
              <a:ea typeface="Courier New"/>
              <a:cs typeface="Courier New"/>
              <a:sym typeface="Courier New"/>
            </a:endParaRPr>
          </a:p>
        </p:txBody>
      </p:sp>
      <p:sp>
        <p:nvSpPr>
          <p:cNvPr id="204" name="Google Shape;204;g318bb03341f_0_1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
        <p:nvSpPr>
          <p:cNvPr id="205" name="Google Shape;205;g318bb03341f_0_12"/>
          <p:cNvSpPr txBox="1"/>
          <p:nvPr/>
        </p:nvSpPr>
        <p:spPr>
          <a:xfrm>
            <a:off x="5568425" y="4319325"/>
            <a:ext cx="24411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CONFUSION MATRIX</a:t>
            </a:r>
            <a:endParaRPr b="0" i="0" sz="1400" u="none" cap="none" strike="noStrike">
              <a:solidFill>
                <a:schemeClr val="dk1"/>
              </a:solidFill>
              <a:latin typeface="Courier New"/>
              <a:ea typeface="Courier New"/>
              <a:cs typeface="Courier New"/>
              <a:sym typeface="Courier New"/>
            </a:endParaRPr>
          </a:p>
        </p:txBody>
      </p:sp>
      <p:sp>
        <p:nvSpPr>
          <p:cNvPr id="206" name="Google Shape;206;g318bb03341f_0_12"/>
          <p:cNvSpPr txBox="1"/>
          <p:nvPr/>
        </p:nvSpPr>
        <p:spPr>
          <a:xfrm>
            <a:off x="0" y="4615975"/>
            <a:ext cx="91440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ENSEMBLE MODEL (LOGISTIC REGRESSION + XGBOOST) HAD THE HIGHEST ACCURACY OF 9</a:t>
            </a:r>
            <a:r>
              <a:rPr lang="en-GB">
                <a:solidFill>
                  <a:schemeClr val="dk1"/>
                </a:solidFill>
                <a:latin typeface="Courier New"/>
                <a:ea typeface="Courier New"/>
                <a:cs typeface="Courier New"/>
                <a:sym typeface="Courier New"/>
              </a:rPr>
              <a:t>6</a:t>
            </a:r>
            <a:r>
              <a:rPr b="0" i="0" lang="en-GB" sz="1400" u="none" cap="none" strike="noStrike">
                <a:solidFill>
                  <a:schemeClr val="dk1"/>
                </a:solidFill>
                <a:latin typeface="Courier New"/>
                <a:ea typeface="Courier New"/>
                <a:cs typeface="Courier New"/>
                <a:sym typeface="Courier New"/>
              </a:rPr>
              <a:t>.</a:t>
            </a:r>
            <a:r>
              <a:rPr lang="en-GB">
                <a:solidFill>
                  <a:schemeClr val="dk1"/>
                </a:solidFill>
                <a:latin typeface="Courier New"/>
                <a:ea typeface="Courier New"/>
                <a:cs typeface="Courier New"/>
                <a:sym typeface="Courier New"/>
              </a:rPr>
              <a:t>09</a:t>
            </a:r>
            <a:r>
              <a:rPr b="0" i="0" lang="en-GB" sz="1400" u="none" cap="none" strike="noStrike">
                <a:solidFill>
                  <a:schemeClr val="dk1"/>
                </a:solidFill>
                <a:latin typeface="Courier New"/>
                <a:ea typeface="Courier New"/>
                <a:cs typeface="Courier New"/>
                <a:sym typeface="Courier New"/>
              </a:rPr>
              <a:t>%</a:t>
            </a:r>
            <a:endParaRPr b="0" i="0" sz="1400" u="none" cap="none" strike="noStrike">
              <a:solidFill>
                <a:schemeClr val="dk1"/>
              </a:solidFill>
              <a:latin typeface="Courier New"/>
              <a:ea typeface="Courier New"/>
              <a:cs typeface="Courier New"/>
              <a:sym typeface="Courier New"/>
            </a:endParaRPr>
          </a:p>
        </p:txBody>
      </p:sp>
      <p:pic>
        <p:nvPicPr>
          <p:cNvPr id="207" name="Google Shape;207;g318bb03341f_0_12"/>
          <p:cNvPicPr preferRelativeResize="0"/>
          <p:nvPr/>
        </p:nvPicPr>
        <p:blipFill>
          <a:blip r:embed="rId3">
            <a:alphaModFix/>
          </a:blip>
          <a:stretch>
            <a:fillRect/>
          </a:stretch>
        </p:blipFill>
        <p:spPr>
          <a:xfrm>
            <a:off x="392838" y="870250"/>
            <a:ext cx="3978584" cy="3296675"/>
          </a:xfrm>
          <a:prstGeom prst="rect">
            <a:avLst/>
          </a:prstGeom>
          <a:noFill/>
          <a:ln>
            <a:noFill/>
          </a:ln>
        </p:spPr>
      </p:pic>
      <p:pic>
        <p:nvPicPr>
          <p:cNvPr id="208" name="Google Shape;208;g318bb03341f_0_12"/>
          <p:cNvPicPr preferRelativeResize="0"/>
          <p:nvPr/>
        </p:nvPicPr>
        <p:blipFill>
          <a:blip r:embed="rId4">
            <a:alphaModFix/>
          </a:blip>
          <a:stretch>
            <a:fillRect/>
          </a:stretch>
        </p:blipFill>
        <p:spPr>
          <a:xfrm>
            <a:off x="4806146" y="870250"/>
            <a:ext cx="3965652" cy="3296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2"/>
          <p:cNvSpPr txBox="1"/>
          <p:nvPr>
            <p:ph type="title"/>
          </p:nvPr>
        </p:nvSpPr>
        <p:spPr>
          <a:xfrm>
            <a:off x="311700" y="2489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4100">
                <a:solidFill>
                  <a:schemeClr val="accent5"/>
                </a:solidFill>
              </a:rPr>
              <a:t>CONTENT</a:t>
            </a:r>
            <a:endParaRPr b="1" sz="4100">
              <a:solidFill>
                <a:schemeClr val="accent5"/>
              </a:solidFill>
            </a:endParaRPr>
          </a:p>
        </p:txBody>
      </p:sp>
      <p:sp>
        <p:nvSpPr>
          <p:cNvPr id="68" name="Google Shape;68;p2"/>
          <p:cNvSpPr txBox="1"/>
          <p:nvPr>
            <p:ph idx="1" type="body"/>
          </p:nvPr>
        </p:nvSpPr>
        <p:spPr>
          <a:xfrm>
            <a:off x="519050" y="1152475"/>
            <a:ext cx="3804900" cy="3416400"/>
          </a:xfrm>
          <a:prstGeom prst="rect">
            <a:avLst/>
          </a:prstGeom>
          <a:noFill/>
          <a:ln>
            <a:noFill/>
          </a:ln>
        </p:spPr>
        <p:txBody>
          <a:bodyPr anchorCtr="0" anchor="ctr" bIns="91425" lIns="91425" spcFirstLastPara="1" rIns="91425" wrap="square" tIns="91425">
            <a:normAutofit fontScale="92500" lnSpcReduction="20000"/>
          </a:bodyPr>
          <a:lstStyle/>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Motivation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Introduction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Research Work</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Problem Definition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Proposed Workflow</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Implementation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Results and Analysis</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Prototype</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Conclusion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What’s Next ?</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References</a:t>
            </a:r>
            <a:endParaRPr b="1" sz="1900">
              <a:solidFill>
                <a:schemeClr val="accent6"/>
              </a:solidFill>
              <a:latin typeface="Courier New"/>
              <a:ea typeface="Courier New"/>
              <a:cs typeface="Courier New"/>
              <a:sym typeface="Courier New"/>
            </a:endParaRPr>
          </a:p>
          <a:p>
            <a:pPr indent="0" lvl="0" marL="457200" rtl="0" algn="l">
              <a:lnSpc>
                <a:spcPct val="115000"/>
              </a:lnSpc>
              <a:spcBef>
                <a:spcPts val="0"/>
              </a:spcBef>
              <a:spcAft>
                <a:spcPts val="0"/>
              </a:spcAft>
              <a:buSzPct val="94736"/>
              <a:buNone/>
            </a:pPr>
            <a:r>
              <a:t/>
            </a:r>
            <a:endParaRPr b="1" sz="1900">
              <a:solidFill>
                <a:schemeClr val="accent6"/>
              </a:solidFill>
              <a:latin typeface="Courier New"/>
              <a:ea typeface="Courier New"/>
              <a:cs typeface="Courier New"/>
              <a:sym typeface="Courier New"/>
            </a:endParaRPr>
          </a:p>
        </p:txBody>
      </p:sp>
      <p:pic>
        <p:nvPicPr>
          <p:cNvPr descr="Free Images : laptop, computer, writing, work, hand, screen ..." id="69" name="Google Shape;69;p2"/>
          <p:cNvPicPr preferRelativeResize="0"/>
          <p:nvPr/>
        </p:nvPicPr>
        <p:blipFill rotWithShape="1">
          <a:blip r:embed="rId3">
            <a:alphaModFix/>
          </a:blip>
          <a:srcRect b="0" l="0" r="0" t="0"/>
          <a:stretch/>
        </p:blipFill>
        <p:spPr>
          <a:xfrm>
            <a:off x="4323950" y="1355963"/>
            <a:ext cx="4515251" cy="3009433"/>
          </a:xfrm>
          <a:prstGeom prst="rect">
            <a:avLst/>
          </a:prstGeom>
          <a:noFill/>
          <a:ln>
            <a:noFill/>
          </a:ln>
          <a:effectLst>
            <a:outerShdw blurRad="485775" rotWithShape="0" algn="bl" dir="7800000" dist="209550">
              <a:srgbClr val="000000">
                <a:alpha val="49019"/>
              </a:srgbClr>
            </a:outerShdw>
          </a:effectLst>
        </p:spPr>
      </p:pic>
      <p:sp>
        <p:nvSpPr>
          <p:cNvPr id="70" name="Google Shape;70;p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8"/>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7"/>
              <a:buFont typeface="Arial"/>
              <a:buNone/>
            </a:pPr>
            <a:r>
              <a:rPr b="1" lang="en-GB" sz="2900">
                <a:solidFill>
                  <a:schemeClr val="accent5"/>
                </a:solidFill>
              </a:rPr>
              <a:t>PROTOTYPE</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14" name="Google Shape;214;p18"/>
          <p:cNvSpPr txBox="1"/>
          <p:nvPr>
            <p:ph idx="1" type="body"/>
          </p:nvPr>
        </p:nvSpPr>
        <p:spPr>
          <a:xfrm>
            <a:off x="235500" y="908925"/>
            <a:ext cx="4260300" cy="3992700"/>
          </a:xfrm>
          <a:prstGeom prst="rect">
            <a:avLst/>
          </a:prstGeom>
          <a:noFill/>
          <a:ln>
            <a:noFill/>
          </a:ln>
        </p:spPr>
        <p:txBody>
          <a:bodyPr anchorCtr="0" anchor="t" bIns="91425" lIns="91425" spcFirstLastPara="1" rIns="91425" wrap="square" tIns="91425">
            <a:normAutofit lnSpcReduction="20000"/>
          </a:bodyPr>
          <a:lstStyle/>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 functional prototype was developed to classify mental health concerns from social media posts.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The system allows users to input text, upload images, or submit video for classification.</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Key functionalities include text preprocessing, feature extraction, and prediction using trained machine learning models.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Real-time results display the most probable mental health concern with confidence scores.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Allow user to retrain model.</a:t>
            </a:r>
            <a:endParaRPr sz="1500">
              <a:solidFill>
                <a:schemeClr val="dk1"/>
              </a:solidFill>
              <a:latin typeface="Courier New"/>
              <a:ea typeface="Courier New"/>
              <a:cs typeface="Courier New"/>
              <a:sym typeface="Courier New"/>
            </a:endParaRPr>
          </a:p>
        </p:txBody>
      </p:sp>
      <p:sp>
        <p:nvSpPr>
          <p:cNvPr id="215" name="Google Shape;215;p18"/>
          <p:cNvSpPr txBox="1"/>
          <p:nvPr/>
        </p:nvSpPr>
        <p:spPr>
          <a:xfrm>
            <a:off x="4229875" y="692075"/>
            <a:ext cx="4697100" cy="3992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Text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Users can directly input text for immediate analysis and classification.</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Image-based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Extracts text from uploaded images using OCR (pytesseract),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Video-based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Processes uploaded video files, extract text from frames, transcribes speech to text,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Userprofile Analysis</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Enables analysing user profiles based on posts in Reddit and Twitter</a:t>
            </a:r>
            <a:endParaRPr b="0" i="0" sz="15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ourier New"/>
              <a:ea typeface="Courier New"/>
              <a:cs typeface="Courier New"/>
              <a:sym typeface="Courier New"/>
            </a:endParaRPr>
          </a:p>
        </p:txBody>
      </p:sp>
      <p:sp>
        <p:nvSpPr>
          <p:cNvPr id="216" name="Google Shape;216;p18"/>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9"/>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22" name="Google Shape;222;p19"/>
          <p:cNvSpPr txBox="1"/>
          <p:nvPr/>
        </p:nvSpPr>
        <p:spPr>
          <a:xfrm>
            <a:off x="1094450" y="4573050"/>
            <a:ext cx="6611400" cy="22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pic>
        <p:nvPicPr>
          <p:cNvPr id="223" name="Google Shape;223;p19"/>
          <p:cNvPicPr preferRelativeResize="0"/>
          <p:nvPr/>
        </p:nvPicPr>
        <p:blipFill rotWithShape="1">
          <a:blip r:embed="rId3">
            <a:alphaModFix/>
          </a:blip>
          <a:srcRect b="0" l="0" r="0" t="0"/>
          <a:stretch/>
        </p:blipFill>
        <p:spPr>
          <a:xfrm>
            <a:off x="773875" y="823188"/>
            <a:ext cx="7596244" cy="3497124"/>
          </a:xfrm>
          <a:prstGeom prst="rect">
            <a:avLst/>
          </a:prstGeom>
          <a:noFill/>
          <a:ln>
            <a:noFill/>
          </a:ln>
        </p:spPr>
      </p:pic>
      <p:sp>
        <p:nvSpPr>
          <p:cNvPr id="224" name="Google Shape;224;p19"/>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31f4d94c438_0_0"/>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30" name="Google Shape;230;g31f4d94c438_0_0"/>
          <p:cNvSpPr txBox="1"/>
          <p:nvPr/>
        </p:nvSpPr>
        <p:spPr>
          <a:xfrm>
            <a:off x="1266300" y="4832300"/>
            <a:ext cx="6611400" cy="2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sp>
        <p:nvSpPr>
          <p:cNvPr id="231" name="Google Shape;231;g31f4d94c438_0_0"/>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232" name="Google Shape;232;g31f4d94c438_0_0"/>
          <p:cNvPicPr preferRelativeResize="0"/>
          <p:nvPr/>
        </p:nvPicPr>
        <p:blipFill>
          <a:blip r:embed="rId3">
            <a:alphaModFix/>
          </a:blip>
          <a:stretch>
            <a:fillRect/>
          </a:stretch>
        </p:blipFill>
        <p:spPr>
          <a:xfrm>
            <a:off x="897200" y="684820"/>
            <a:ext cx="2421674" cy="1989126"/>
          </a:xfrm>
          <a:prstGeom prst="rect">
            <a:avLst/>
          </a:prstGeom>
          <a:noFill/>
          <a:ln>
            <a:noFill/>
          </a:ln>
        </p:spPr>
      </p:pic>
      <p:pic>
        <p:nvPicPr>
          <p:cNvPr id="233" name="Google Shape;233;g31f4d94c438_0_0"/>
          <p:cNvPicPr preferRelativeResize="0"/>
          <p:nvPr/>
        </p:nvPicPr>
        <p:blipFill>
          <a:blip r:embed="rId4">
            <a:alphaModFix/>
          </a:blip>
          <a:stretch>
            <a:fillRect/>
          </a:stretch>
        </p:blipFill>
        <p:spPr>
          <a:xfrm>
            <a:off x="3384000" y="684825"/>
            <a:ext cx="2421675" cy="1989126"/>
          </a:xfrm>
          <a:prstGeom prst="rect">
            <a:avLst/>
          </a:prstGeom>
          <a:noFill/>
          <a:ln>
            <a:noFill/>
          </a:ln>
        </p:spPr>
      </p:pic>
      <p:pic>
        <p:nvPicPr>
          <p:cNvPr id="234" name="Google Shape;234;g31f4d94c438_0_0"/>
          <p:cNvPicPr preferRelativeResize="0"/>
          <p:nvPr/>
        </p:nvPicPr>
        <p:blipFill>
          <a:blip r:embed="rId5">
            <a:alphaModFix/>
          </a:blip>
          <a:stretch>
            <a:fillRect/>
          </a:stretch>
        </p:blipFill>
        <p:spPr>
          <a:xfrm>
            <a:off x="5870800" y="684825"/>
            <a:ext cx="2421675" cy="1989126"/>
          </a:xfrm>
          <a:prstGeom prst="rect">
            <a:avLst/>
          </a:prstGeom>
          <a:noFill/>
          <a:ln>
            <a:noFill/>
          </a:ln>
        </p:spPr>
      </p:pic>
      <p:pic>
        <p:nvPicPr>
          <p:cNvPr id="235" name="Google Shape;235;g31f4d94c438_0_0"/>
          <p:cNvPicPr preferRelativeResize="0"/>
          <p:nvPr/>
        </p:nvPicPr>
        <p:blipFill>
          <a:blip r:embed="rId6">
            <a:alphaModFix/>
          </a:blip>
          <a:stretch>
            <a:fillRect/>
          </a:stretch>
        </p:blipFill>
        <p:spPr>
          <a:xfrm>
            <a:off x="897206" y="2747900"/>
            <a:ext cx="2421674" cy="2010441"/>
          </a:xfrm>
          <a:prstGeom prst="rect">
            <a:avLst/>
          </a:prstGeom>
          <a:noFill/>
          <a:ln>
            <a:noFill/>
          </a:ln>
        </p:spPr>
      </p:pic>
      <p:pic>
        <p:nvPicPr>
          <p:cNvPr id="236" name="Google Shape;236;g31f4d94c438_0_0"/>
          <p:cNvPicPr preferRelativeResize="0"/>
          <p:nvPr/>
        </p:nvPicPr>
        <p:blipFill>
          <a:blip r:embed="rId7">
            <a:alphaModFix/>
          </a:blip>
          <a:stretch>
            <a:fillRect/>
          </a:stretch>
        </p:blipFill>
        <p:spPr>
          <a:xfrm>
            <a:off x="3397325" y="2747900"/>
            <a:ext cx="2421676" cy="2010450"/>
          </a:xfrm>
          <a:prstGeom prst="rect">
            <a:avLst/>
          </a:prstGeom>
          <a:noFill/>
          <a:ln>
            <a:noFill/>
          </a:ln>
        </p:spPr>
      </p:pic>
      <p:pic>
        <p:nvPicPr>
          <p:cNvPr id="237" name="Google Shape;237;g31f4d94c438_0_0"/>
          <p:cNvPicPr preferRelativeResize="0"/>
          <p:nvPr/>
        </p:nvPicPr>
        <p:blipFill>
          <a:blip r:embed="rId8">
            <a:alphaModFix/>
          </a:blip>
          <a:stretch>
            <a:fillRect/>
          </a:stretch>
        </p:blipFill>
        <p:spPr>
          <a:xfrm>
            <a:off x="5897450" y="2747900"/>
            <a:ext cx="2398619" cy="2010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31f4d94c438_0_22"/>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43" name="Google Shape;243;g31f4d94c438_0_22"/>
          <p:cNvSpPr txBox="1"/>
          <p:nvPr/>
        </p:nvSpPr>
        <p:spPr>
          <a:xfrm>
            <a:off x="6973750" y="2664650"/>
            <a:ext cx="1977000" cy="2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sp>
        <p:nvSpPr>
          <p:cNvPr id="244" name="Google Shape;244;g31f4d94c438_0_2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245" name="Google Shape;245;g31f4d94c438_0_22"/>
          <p:cNvPicPr preferRelativeResize="0"/>
          <p:nvPr/>
        </p:nvPicPr>
        <p:blipFill>
          <a:blip r:embed="rId3">
            <a:alphaModFix/>
          </a:blip>
          <a:stretch>
            <a:fillRect/>
          </a:stretch>
        </p:blipFill>
        <p:spPr>
          <a:xfrm>
            <a:off x="406150" y="680925"/>
            <a:ext cx="3213451" cy="2059925"/>
          </a:xfrm>
          <a:prstGeom prst="rect">
            <a:avLst/>
          </a:prstGeom>
          <a:noFill/>
          <a:ln>
            <a:noFill/>
          </a:ln>
        </p:spPr>
      </p:pic>
      <p:pic>
        <p:nvPicPr>
          <p:cNvPr id="246" name="Google Shape;246;g31f4d94c438_0_22"/>
          <p:cNvPicPr preferRelativeResize="0"/>
          <p:nvPr/>
        </p:nvPicPr>
        <p:blipFill>
          <a:blip r:embed="rId4">
            <a:alphaModFix/>
          </a:blip>
          <a:stretch>
            <a:fillRect/>
          </a:stretch>
        </p:blipFill>
        <p:spPr>
          <a:xfrm>
            <a:off x="3689950" y="684800"/>
            <a:ext cx="3213451" cy="2059925"/>
          </a:xfrm>
          <a:prstGeom prst="rect">
            <a:avLst/>
          </a:prstGeom>
          <a:noFill/>
          <a:ln>
            <a:noFill/>
          </a:ln>
        </p:spPr>
      </p:pic>
      <p:pic>
        <p:nvPicPr>
          <p:cNvPr id="247" name="Google Shape;247;g31f4d94c438_0_22"/>
          <p:cNvPicPr preferRelativeResize="0"/>
          <p:nvPr/>
        </p:nvPicPr>
        <p:blipFill>
          <a:blip r:embed="rId5">
            <a:alphaModFix/>
          </a:blip>
          <a:stretch>
            <a:fillRect/>
          </a:stretch>
        </p:blipFill>
        <p:spPr>
          <a:xfrm>
            <a:off x="406150" y="2776275"/>
            <a:ext cx="3213449" cy="2167674"/>
          </a:xfrm>
          <a:prstGeom prst="rect">
            <a:avLst/>
          </a:prstGeom>
          <a:noFill/>
          <a:ln>
            <a:noFill/>
          </a:ln>
        </p:spPr>
      </p:pic>
      <p:pic>
        <p:nvPicPr>
          <p:cNvPr id="248" name="Google Shape;248;g31f4d94c438_0_22"/>
          <p:cNvPicPr preferRelativeResize="0"/>
          <p:nvPr/>
        </p:nvPicPr>
        <p:blipFill>
          <a:blip r:embed="rId6">
            <a:alphaModFix/>
          </a:blip>
          <a:stretch>
            <a:fillRect/>
          </a:stretch>
        </p:blipFill>
        <p:spPr>
          <a:xfrm>
            <a:off x="3689950" y="2784025"/>
            <a:ext cx="3213451" cy="2167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0"/>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CONCLUSION</a:t>
            </a:r>
            <a:endParaRPr b="1" sz="2900">
              <a:solidFill>
                <a:schemeClr val="accent5"/>
              </a:solidFill>
            </a:endParaRPr>
          </a:p>
        </p:txBody>
      </p:sp>
      <p:sp>
        <p:nvSpPr>
          <p:cNvPr id="254" name="Google Shape;254;p20"/>
          <p:cNvSpPr txBox="1"/>
          <p:nvPr/>
        </p:nvSpPr>
        <p:spPr>
          <a:xfrm>
            <a:off x="408750" y="717850"/>
            <a:ext cx="8326500" cy="408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120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Significance of the Project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Developed a robust system for early detection of mental health disorders through social media analysis.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Effective Use of Machine Learning</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Leveraged various machine learning models, identifying SVM as the most accurate for sentiment classification.</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Impact on Mental Health Awareness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Provides valuable insights for mental health professionals and public health organizations, enabling proactive interventions.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Potential for Future Development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Future enhancements with deep learning and multimodal data can lead to even better accuracy and insights.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Commitment to Ethical Practices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Emphasizes the importance of user privacy and ethical considerations in handling sensitive mental health data.</a:t>
            </a:r>
            <a:endParaRPr b="1" i="0" sz="1400" u="none" cap="none" strike="noStrike">
              <a:solidFill>
                <a:schemeClr val="accent6"/>
              </a:solidFill>
              <a:latin typeface="Courier New"/>
              <a:ea typeface="Courier New"/>
              <a:cs typeface="Courier New"/>
              <a:sym typeface="Courier New"/>
            </a:endParaRPr>
          </a:p>
        </p:txBody>
      </p:sp>
      <p:sp>
        <p:nvSpPr>
          <p:cNvPr id="255" name="Google Shape;255;p20"/>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31f4d94c438_0_38"/>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WHAT’S NEXT ?</a:t>
            </a:r>
            <a:endParaRPr b="1" sz="2900">
              <a:solidFill>
                <a:schemeClr val="accent5"/>
              </a:solidFill>
            </a:endParaRPr>
          </a:p>
        </p:txBody>
      </p:sp>
      <p:sp>
        <p:nvSpPr>
          <p:cNvPr id="261" name="Google Shape;261;g31f4d94c438_0_38"/>
          <p:cNvSpPr txBox="1"/>
          <p:nvPr/>
        </p:nvSpPr>
        <p:spPr>
          <a:xfrm>
            <a:off x="0" y="864600"/>
            <a:ext cx="5242200" cy="3414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Explore additional combinations of base models to further optimize the ensemble model's performance.</a:t>
            </a:r>
            <a:endParaRPr>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Develop a custom transformer model using an embedding encoder tailored for our dataset size and resource constraints.</a:t>
            </a:r>
            <a:endParaRPr>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Avoid reliance on BERT and its variants due to high resource requirements and lower accuracy on smaller datasets.</a:t>
            </a:r>
            <a:endParaRPr>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Investigate lightweight transformer architectures for text-based classification to balance accuracy and efficiency.</a:t>
            </a:r>
            <a:endParaRPr>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Conduct comparative studies on transformer-based versus traditional ML models for text classification accuracy.</a:t>
            </a:r>
            <a:endParaRPr>
              <a:solidFill>
                <a:schemeClr val="dk1"/>
              </a:solidFill>
              <a:latin typeface="Courier New"/>
              <a:ea typeface="Courier New"/>
              <a:cs typeface="Courier New"/>
              <a:sym typeface="Courier New"/>
            </a:endParaRPr>
          </a:p>
        </p:txBody>
      </p:sp>
      <p:sp>
        <p:nvSpPr>
          <p:cNvPr id="262" name="Google Shape;262;g31f4d94c438_0_38"/>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descr="HD wallpaper: Illustration of putting a team together. Building a ..." id="263" name="Google Shape;263;g31f4d94c438_0_38"/>
          <p:cNvPicPr preferRelativeResize="0"/>
          <p:nvPr/>
        </p:nvPicPr>
        <p:blipFill>
          <a:blip r:embed="rId3">
            <a:alphaModFix/>
          </a:blip>
          <a:stretch>
            <a:fillRect/>
          </a:stretch>
        </p:blipFill>
        <p:spPr>
          <a:xfrm>
            <a:off x="5242200" y="773250"/>
            <a:ext cx="3597000" cy="3597000"/>
          </a:xfrm>
          <a:prstGeom prst="rect">
            <a:avLst/>
          </a:prstGeom>
          <a:noFill/>
          <a:ln>
            <a:noFill/>
          </a:ln>
          <a:effectLst>
            <a:outerShdw blurRad="628650" rotWithShape="0" algn="bl" dir="7980000" dist="123825">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1"/>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a:t>
            </a:r>
            <a:endParaRPr b="1" sz="2900">
              <a:solidFill>
                <a:schemeClr val="accent5"/>
              </a:solidFill>
            </a:endParaRPr>
          </a:p>
        </p:txBody>
      </p:sp>
      <p:sp>
        <p:nvSpPr>
          <p:cNvPr id="269" name="Google Shape;269;p21"/>
          <p:cNvSpPr txBox="1"/>
          <p:nvPr/>
        </p:nvSpPr>
        <p:spPr>
          <a:xfrm>
            <a:off x="364025" y="717850"/>
            <a:ext cx="8520600" cy="4136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5"/>
              </a:buClr>
              <a:buSzPts val="1400"/>
              <a:buFont typeface="Courier New"/>
              <a:buAutoNum type="arabicPeriod"/>
            </a:pPr>
            <a:r>
              <a:rPr b="1" i="1" lang="en-GB" sz="1400" u="none" cap="none" strike="noStrike">
                <a:solidFill>
                  <a:schemeClr val="accent5"/>
                </a:solidFill>
                <a:latin typeface="Courier New"/>
                <a:ea typeface="Courier New"/>
                <a:cs typeface="Courier New"/>
                <a:sym typeface="Courier New"/>
              </a:rPr>
              <a:t>Choudhury, M. D., De, S., &amp; Counts, S. (2013)</a:t>
            </a:r>
            <a:r>
              <a:rPr b="1" i="0" lang="en-GB" sz="1400" u="none" cap="none" strike="noStrike">
                <a:solidFill>
                  <a:schemeClr val="accent6"/>
                </a:solidFill>
                <a:latin typeface="Courier New"/>
                <a:ea typeface="Courier New"/>
                <a:cs typeface="Courier New"/>
                <a:sym typeface="Courier New"/>
              </a:rPr>
              <a:t>. Predicting Depression via Social Media. </a:t>
            </a:r>
            <a:r>
              <a:rPr b="1" i="1" lang="en-GB" sz="1400" u="none" cap="none" strike="noStrike">
                <a:solidFill>
                  <a:schemeClr val="accent6"/>
                </a:solidFill>
                <a:latin typeface="Courier New"/>
                <a:ea typeface="Courier New"/>
                <a:cs typeface="Courier New"/>
                <a:sym typeface="Courier New"/>
              </a:rPr>
              <a:t>Proceedings of the 7th International Conference on Weblogs and Social Media</a:t>
            </a:r>
            <a:r>
              <a:rPr b="1" i="0" lang="en-GB" sz="1400" u="none" cap="none" strike="noStrike">
                <a:solidFill>
                  <a:schemeClr val="accent6"/>
                </a:solidFill>
                <a:latin typeface="Courier New"/>
                <a:ea typeface="Courier New"/>
                <a:cs typeface="Courier New"/>
                <a:sym typeface="Courier New"/>
              </a:rPr>
              <a:t>.</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AutoNum type="arabicPeriod"/>
            </a:pPr>
            <a:r>
              <a:rPr b="1" i="1" lang="en-GB" sz="1400" u="none" cap="none" strike="noStrike">
                <a:solidFill>
                  <a:schemeClr val="accent5"/>
                </a:solidFill>
                <a:latin typeface="Courier New"/>
                <a:ea typeface="Courier New"/>
                <a:cs typeface="Courier New"/>
                <a:sym typeface="Courier New"/>
              </a:rPr>
              <a:t>Guntuku, S. C., Bollen, J., &amp; Lazer, D. (2017). Detecting Mental Illness in Social Media</a:t>
            </a:r>
            <a:r>
              <a:rPr b="1"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6"/>
                </a:solidFill>
                <a:latin typeface="Courier New"/>
                <a:ea typeface="Courier New"/>
                <a:cs typeface="Courier New"/>
                <a:sym typeface="Courier New"/>
              </a:rPr>
              <a:t>American Journal of Public Health</a:t>
            </a:r>
            <a:r>
              <a:rPr b="1" i="0" lang="en-GB" sz="1400" u="none" cap="none" strike="noStrike">
                <a:solidFill>
                  <a:schemeClr val="accent6"/>
                </a:solidFill>
                <a:latin typeface="Courier New"/>
                <a:ea typeface="Courier New"/>
                <a:cs typeface="Courier New"/>
                <a:sym typeface="Courier New"/>
              </a:rPr>
              <a:t>, 107(8), 1279-1285.</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AutoNum type="arabicPeriod"/>
            </a:pPr>
            <a:r>
              <a:rPr b="1" i="1" lang="en-GB" sz="1400" u="none" cap="none" strike="noStrike">
                <a:solidFill>
                  <a:schemeClr val="accent5"/>
                </a:solidFill>
                <a:latin typeface="Courier New"/>
                <a:ea typeface="Courier New"/>
                <a:cs typeface="Courier New"/>
                <a:sym typeface="Courier New"/>
              </a:rPr>
              <a:t>Mathur, P., Kharat, M., &amp; Patil, S. (2022). Machine Learning Approaches for Mental Health Detection on Social Media</a:t>
            </a:r>
            <a:r>
              <a:rPr b="1" i="0" lang="en-GB" sz="1400" u="none" cap="none" strike="noStrike">
                <a:solidFill>
                  <a:schemeClr val="accent6"/>
                </a:solidFill>
                <a:latin typeface="Courier New"/>
                <a:ea typeface="Courier New"/>
                <a:cs typeface="Courier New"/>
                <a:sym typeface="Courier New"/>
              </a:rPr>
              <a:t>: A Systematic Review. </a:t>
            </a:r>
            <a:r>
              <a:rPr b="1" i="1" lang="en-GB" sz="1400" u="none" cap="none" strike="noStrike">
                <a:solidFill>
                  <a:schemeClr val="accent6"/>
                </a:solidFill>
                <a:latin typeface="Courier New"/>
                <a:ea typeface="Courier New"/>
                <a:cs typeface="Courier New"/>
                <a:sym typeface="Courier New"/>
              </a:rPr>
              <a:t>IEEE Access</a:t>
            </a:r>
            <a:r>
              <a:rPr b="1" i="0" lang="en-GB" sz="1400" u="none" cap="none" strike="noStrike">
                <a:solidFill>
                  <a:schemeClr val="accent6"/>
                </a:solidFill>
                <a:latin typeface="Courier New"/>
                <a:ea typeface="Courier New"/>
                <a:cs typeface="Courier New"/>
                <a:sym typeface="Courier New"/>
              </a:rPr>
              <a:t>, 10, 14376-14388.</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AutoNum type="arabicPeriod"/>
            </a:pPr>
            <a:r>
              <a:rPr b="1" i="1" lang="en-GB" sz="1400" u="none" cap="none" strike="noStrike">
                <a:solidFill>
                  <a:schemeClr val="accent5"/>
                </a:solidFill>
                <a:latin typeface="Courier New"/>
                <a:ea typeface="Courier New"/>
                <a:cs typeface="Courier New"/>
                <a:sym typeface="Courier New"/>
              </a:rPr>
              <a:t>Nadeem, A. (2016). A Study of Depression Identification on Twitter.</a:t>
            </a:r>
            <a:r>
              <a:rPr b="1"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6"/>
                </a:solidFill>
                <a:latin typeface="Courier New"/>
                <a:ea typeface="Courier New"/>
                <a:cs typeface="Courier New"/>
                <a:sym typeface="Courier New"/>
              </a:rPr>
              <a:t>International Journal of Computer Applications</a:t>
            </a:r>
            <a:r>
              <a:rPr b="1" i="0" lang="en-GB" sz="1400" u="none" cap="none" strike="noStrike">
                <a:solidFill>
                  <a:schemeClr val="accent6"/>
                </a:solidFill>
                <a:latin typeface="Courier New"/>
                <a:ea typeface="Courier New"/>
                <a:cs typeface="Courier New"/>
                <a:sym typeface="Courier New"/>
              </a:rPr>
              <a:t>, 141(10), 24-28.</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AutoNum type="arabicPeriod"/>
            </a:pPr>
            <a:r>
              <a:rPr b="1" i="1" lang="en-GB" sz="1400" u="none" cap="none" strike="noStrike">
                <a:solidFill>
                  <a:schemeClr val="accent5"/>
                </a:solidFill>
                <a:latin typeface="Courier New"/>
                <a:ea typeface="Courier New"/>
                <a:cs typeface="Courier New"/>
                <a:sym typeface="Courier New"/>
              </a:rPr>
              <a:t>AlSagri, A., &amp; Ykhlef, M. (2020). A Machine Learning-based Approach for Depression Detection in Social Media.</a:t>
            </a:r>
            <a:r>
              <a:rPr b="1"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6"/>
                </a:solidFill>
                <a:latin typeface="Courier New"/>
                <a:ea typeface="Courier New"/>
                <a:cs typeface="Courier New"/>
                <a:sym typeface="Courier New"/>
              </a:rPr>
              <a:t>Journal of King Saud University - Computer and Information Sciences</a:t>
            </a:r>
            <a:r>
              <a:rPr b="1" i="0" lang="en-GB" sz="1400" u="none" cap="none" strike="noStrike">
                <a:solidFill>
                  <a:schemeClr val="accent6"/>
                </a:solidFill>
                <a:latin typeface="Courier New"/>
                <a:ea typeface="Courier New"/>
                <a:cs typeface="Courier New"/>
                <a:sym typeface="Courier New"/>
              </a:rPr>
              <a:t>, 32(1), 60-66.</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AutoNum type="arabicPeriod"/>
            </a:pPr>
            <a:r>
              <a:rPr b="1" i="1" lang="en-GB" sz="1400" u="none" cap="none" strike="noStrike">
                <a:solidFill>
                  <a:schemeClr val="accent5"/>
                </a:solidFill>
                <a:latin typeface="Courier New"/>
                <a:ea typeface="Courier New"/>
                <a:cs typeface="Courier New"/>
                <a:sym typeface="Courier New"/>
              </a:rPr>
              <a:t>Vaishnavi, A., Rani, A., &amp; Narayan, M. (2022). Application of Machine Learning Algorithms for Mental Health Prediction.</a:t>
            </a:r>
            <a:r>
              <a:rPr b="1"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6"/>
                </a:solidFill>
                <a:latin typeface="Courier New"/>
                <a:ea typeface="Courier New"/>
                <a:cs typeface="Courier New"/>
                <a:sym typeface="Courier New"/>
              </a:rPr>
              <a:t>International Journal of Data Science and Analytics</a:t>
            </a:r>
            <a:r>
              <a:rPr b="1" i="0" lang="en-GB" sz="1400" u="none" cap="none" strike="noStrike">
                <a:solidFill>
                  <a:schemeClr val="accent6"/>
                </a:solidFill>
                <a:latin typeface="Courier New"/>
                <a:ea typeface="Courier New"/>
                <a:cs typeface="Courier New"/>
                <a:sym typeface="Courier New"/>
              </a:rPr>
              <a:t>, 12(2), 175-192.</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AutoNum type="arabicPeriod"/>
            </a:pPr>
            <a:r>
              <a:rPr b="1" i="1" lang="en-GB" sz="1400" u="none" cap="none" strike="noStrike">
                <a:solidFill>
                  <a:schemeClr val="accent5"/>
                </a:solidFill>
                <a:latin typeface="Courier New"/>
                <a:ea typeface="Courier New"/>
                <a:cs typeface="Courier New"/>
                <a:sym typeface="Courier New"/>
              </a:rPr>
              <a:t>Safa, M., Alshahrani, S., &amp; Abunadi, M. (2023). Ethical Considerations in Predicting Mental Health from Social Media</a:t>
            </a:r>
            <a:r>
              <a:rPr b="1" i="0" lang="en-GB" sz="1400" u="none" cap="none" strike="noStrike">
                <a:solidFill>
                  <a:schemeClr val="accent6"/>
                </a:solidFill>
                <a:latin typeface="Courier New"/>
                <a:ea typeface="Courier New"/>
                <a:cs typeface="Courier New"/>
                <a:sym typeface="Courier New"/>
              </a:rPr>
              <a:t>: A Roadmap for Future Research. </a:t>
            </a:r>
            <a:r>
              <a:rPr b="1" i="1" lang="en-GB" sz="1400" u="none" cap="none" strike="noStrike">
                <a:solidFill>
                  <a:schemeClr val="accent6"/>
                </a:solidFill>
                <a:latin typeface="Courier New"/>
                <a:ea typeface="Courier New"/>
                <a:cs typeface="Courier New"/>
                <a:sym typeface="Courier New"/>
              </a:rPr>
              <a:t>Ethics and Information Technology</a:t>
            </a:r>
            <a:r>
              <a:rPr b="1" i="0" lang="en-GB" sz="1400" u="none" cap="none" strike="noStrike">
                <a:solidFill>
                  <a:schemeClr val="accent6"/>
                </a:solidFill>
                <a:latin typeface="Courier New"/>
                <a:ea typeface="Courier New"/>
                <a:cs typeface="Courier New"/>
                <a:sym typeface="Courier New"/>
              </a:rPr>
              <a:t>, 25(1), 15-29.</a:t>
            </a:r>
            <a:endParaRPr b="1" i="0" sz="1400" u="none" cap="none" strike="noStrike">
              <a:solidFill>
                <a:schemeClr val="accent6"/>
              </a:solidFill>
              <a:latin typeface="Courier New"/>
              <a:ea typeface="Courier New"/>
              <a:cs typeface="Courier New"/>
              <a:sym typeface="Courier New"/>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accent6"/>
              </a:solidFill>
              <a:latin typeface="Courier New"/>
              <a:ea typeface="Courier New"/>
              <a:cs typeface="Courier New"/>
              <a:sym typeface="Courier New"/>
            </a:endParaRPr>
          </a:p>
        </p:txBody>
      </p:sp>
      <p:sp>
        <p:nvSpPr>
          <p:cNvPr id="270" name="Google Shape;270;p21"/>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2"/>
          <p:cNvSpPr/>
          <p:nvPr/>
        </p:nvSpPr>
        <p:spPr>
          <a:xfrm>
            <a:off x="2273700" y="2063850"/>
            <a:ext cx="4596600" cy="1015800"/>
          </a:xfrm>
          <a:prstGeom prst="horizontalScroll">
            <a:avLst>
              <a:gd fmla="val 12500" name="adj"/>
            </a:avLst>
          </a:prstGeom>
          <a:gradFill>
            <a:gsLst>
              <a:gs pos="0">
                <a:srgbClr val="FFFFFF"/>
              </a:gs>
              <a:gs pos="100000">
                <a:srgbClr val="BEBEBE"/>
              </a:gs>
            </a:gsLst>
            <a:path path="circle">
              <a:fillToRect b="50%" l="50%" r="50%" t="50%"/>
            </a:path>
            <a:tileRect/>
          </a:gradFill>
          <a:ln cap="flat" cmpd="sng" w="19050">
            <a:solidFill>
              <a:srgbClr val="E0E0E0"/>
            </a:solidFill>
            <a:prstDash val="solid"/>
            <a:round/>
            <a:headEnd len="sm" w="sm" type="none"/>
            <a:tailEnd len="sm" w="sm" type="none"/>
          </a:ln>
          <a:effectLst>
            <a:outerShdw blurRad="142875" rotWithShape="0" algn="bl" dir="2400000" dist="266700">
              <a:srgbClr val="000000">
                <a:alpha val="48627"/>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i="0" lang="en-GB" sz="3400" u="none" cap="none" strike="noStrike">
                <a:solidFill>
                  <a:srgbClr val="37474F"/>
                </a:solidFill>
                <a:latin typeface="Comic Sans MS"/>
                <a:ea typeface="Comic Sans MS"/>
                <a:cs typeface="Comic Sans MS"/>
                <a:sym typeface="Comic Sans MS"/>
              </a:rPr>
              <a:t>THANK YOU</a:t>
            </a:r>
            <a:endParaRPr b="0" i="0" sz="1400" u="none" cap="none" strike="noStrike">
              <a:solidFill>
                <a:srgbClr val="37474F"/>
              </a:solidFill>
              <a:latin typeface="Average"/>
              <a:ea typeface="Average"/>
              <a:cs typeface="Average"/>
              <a:sym typeface="Average"/>
            </a:endParaRPr>
          </a:p>
        </p:txBody>
      </p:sp>
      <p:sp>
        <p:nvSpPr>
          <p:cNvPr id="276" name="Google Shape;276;p2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3"/>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MOTIVATION</a:t>
            </a:r>
            <a:endParaRPr b="1" sz="2900">
              <a:solidFill>
                <a:schemeClr val="accent5"/>
              </a:solidFill>
            </a:endParaRPr>
          </a:p>
        </p:txBody>
      </p:sp>
      <p:sp>
        <p:nvSpPr>
          <p:cNvPr id="76" name="Google Shape;76;p3"/>
          <p:cNvSpPr txBox="1"/>
          <p:nvPr>
            <p:ph idx="1" type="body"/>
          </p:nvPr>
        </p:nvSpPr>
        <p:spPr>
          <a:xfrm>
            <a:off x="311700" y="711150"/>
            <a:ext cx="8520600" cy="4049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Rising global concern over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Mental health issues are affecting millions worldwide, requiring urgent attention</a:t>
            </a:r>
            <a:r>
              <a:rPr b="1" lang="en-GB" sz="1400">
                <a:solidFill>
                  <a:schemeClr val="dk1"/>
                </a:solidFill>
                <a:latin typeface="Courier New"/>
                <a:ea typeface="Courier New"/>
                <a:cs typeface="Courier New"/>
                <a:sym typeface="Courier New"/>
              </a:rPr>
              <a:t>.</a:t>
            </a:r>
            <a:endParaRPr b="1"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is a key outlet for emotional expression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Platforms like </a:t>
            </a:r>
            <a:r>
              <a:rPr i="1" lang="en-GB" sz="1400">
                <a:solidFill>
                  <a:schemeClr val="dk1"/>
                </a:solidFill>
                <a:latin typeface="Courier New"/>
                <a:ea typeface="Courier New"/>
                <a:cs typeface="Courier New"/>
                <a:sym typeface="Courier New"/>
              </a:rPr>
              <a:t>Twitter </a:t>
            </a:r>
            <a:r>
              <a:rPr lang="en-GB" sz="1400">
                <a:solidFill>
                  <a:schemeClr val="dk1"/>
                </a:solidFill>
                <a:latin typeface="Courier New"/>
                <a:ea typeface="Courier New"/>
                <a:cs typeface="Courier New"/>
                <a:sym typeface="Courier New"/>
              </a:rPr>
              <a:t>and </a:t>
            </a:r>
            <a:r>
              <a:rPr i="1" lang="en-GB" sz="1400">
                <a:solidFill>
                  <a:schemeClr val="dk1"/>
                </a:solidFill>
                <a:latin typeface="Courier New"/>
                <a:ea typeface="Courier New"/>
                <a:cs typeface="Courier New"/>
                <a:sym typeface="Courier New"/>
              </a:rPr>
              <a:t>Reddit </a:t>
            </a:r>
            <a:r>
              <a:rPr lang="en-GB" sz="1400">
                <a:solidFill>
                  <a:schemeClr val="dk1"/>
                </a:solidFill>
                <a:latin typeface="Courier New"/>
                <a:ea typeface="Courier New"/>
                <a:cs typeface="Courier New"/>
                <a:sym typeface="Courier New"/>
              </a:rPr>
              <a:t>reveal mental health struggles in real-time.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Early detection of mental health issues can save lives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Identifying mental health disorders early helps provide timely interventions.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Machine learning can automate detection of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Technology enables efficient analysis of large social media data for early warning signs.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Potential to assist mental health professionals and organizations : </a:t>
            </a:r>
            <a:r>
              <a:rPr lang="en-GB" sz="1400">
                <a:solidFill>
                  <a:schemeClr val="dk1"/>
                </a:solidFill>
                <a:latin typeface="Courier New"/>
                <a:ea typeface="Courier New"/>
                <a:cs typeface="Courier New"/>
                <a:sym typeface="Courier New"/>
              </a:rPr>
              <a:t>Provides valuable insights for mental health monitoring and public health efforts.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Opportunity to improve mental health awareness on social platforms </a:t>
            </a:r>
            <a:r>
              <a:rPr lang="en-GB" sz="1400">
                <a:solidFill>
                  <a:schemeClr val="dk1"/>
                </a:solidFill>
                <a:latin typeface="Courier New"/>
                <a:ea typeface="Courier New"/>
                <a:cs typeface="Courier New"/>
                <a:sym typeface="Courier New"/>
              </a:rPr>
              <a:t>Can support campaigns that foster awareness and reduce stigma online.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Lack of a publicly available application</a:t>
            </a:r>
            <a:r>
              <a:rPr lang="en-GB" sz="1400">
                <a:solidFill>
                  <a:schemeClr val="dk1"/>
                </a:solidFill>
                <a:latin typeface="Courier New"/>
                <a:ea typeface="Courier New"/>
                <a:cs typeface="Courier New"/>
                <a:sym typeface="Courier New"/>
              </a:rPr>
              <a:t> which incorporates text, image, video, audio, emotions and situations derived from images/frames for overall mental issue classification and corresponding wellbeing mapping.</a:t>
            </a:r>
            <a:endParaRPr sz="1400">
              <a:solidFill>
                <a:schemeClr val="dk1"/>
              </a:solidFill>
              <a:latin typeface="Courier New"/>
              <a:ea typeface="Courier New"/>
              <a:cs typeface="Courier New"/>
              <a:sym typeface="Courier New"/>
            </a:endParaRPr>
          </a:p>
          <a:p>
            <a:pPr indent="0" lvl="0" marL="457200" rtl="0" algn="l">
              <a:lnSpc>
                <a:spcPct val="100000"/>
              </a:lnSpc>
              <a:spcBef>
                <a:spcPts val="1200"/>
              </a:spcBef>
              <a:spcAft>
                <a:spcPts val="1200"/>
              </a:spcAft>
              <a:buSzPts val="1800"/>
              <a:buNone/>
            </a:pPr>
            <a:r>
              <a:t/>
            </a:r>
            <a:endParaRPr b="1" sz="1400">
              <a:solidFill>
                <a:schemeClr val="accent6"/>
              </a:solidFill>
              <a:latin typeface="Courier New"/>
              <a:ea typeface="Courier New"/>
              <a:cs typeface="Courier New"/>
              <a:sym typeface="Courier New"/>
            </a:endParaRPr>
          </a:p>
        </p:txBody>
      </p:sp>
      <p:sp>
        <p:nvSpPr>
          <p:cNvPr id="77" name="Google Shape;77;p3"/>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4"/>
          <p:cNvSpPr txBox="1"/>
          <p:nvPr>
            <p:ph idx="1" type="body"/>
          </p:nvPr>
        </p:nvSpPr>
        <p:spPr>
          <a:xfrm>
            <a:off x="311700" y="769825"/>
            <a:ext cx="4937700" cy="41712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200"/>
              </a:spcBef>
              <a:spcAft>
                <a:spcPts val="0"/>
              </a:spcAft>
              <a:buClr>
                <a:schemeClr val="accent5"/>
              </a:buClr>
              <a:buSzPts val="1800"/>
              <a:buFont typeface="Courier New"/>
              <a:buChar char="➔"/>
            </a:pPr>
            <a:r>
              <a:rPr b="1" i="1" lang="en-GB" sz="1500">
                <a:solidFill>
                  <a:schemeClr val="accent5"/>
                </a:solidFill>
                <a:latin typeface="Courier New"/>
                <a:ea typeface="Courier New"/>
                <a:cs typeface="Courier New"/>
                <a:sym typeface="Courier New"/>
              </a:rPr>
              <a:t>Role of social media in mental health expression : </a:t>
            </a:r>
            <a:r>
              <a:rPr lang="en-GB" sz="1400">
                <a:solidFill>
                  <a:schemeClr val="dk1"/>
                </a:solidFill>
                <a:latin typeface="Courier New"/>
                <a:ea typeface="Courier New"/>
                <a:cs typeface="Courier New"/>
                <a:sym typeface="Courier New"/>
              </a:rPr>
              <a:t>People share emotions, struggles, and experiences on platforms like Twitter and Reddit.</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Goal of the project : </a:t>
            </a:r>
            <a:r>
              <a:rPr lang="en-GB" sz="1400">
                <a:solidFill>
                  <a:schemeClr val="dk1"/>
                </a:solidFill>
                <a:latin typeface="Courier New"/>
                <a:ea typeface="Courier New"/>
                <a:cs typeface="Courier New"/>
                <a:sym typeface="Courier New"/>
              </a:rPr>
              <a:t>To detect mental health disorders early through the analysis of social media posts or by uploading images, videos, facial expression recognition, generating image captions ,manually inserting text and retrain model in the process.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Leveraging machine learning : </a:t>
            </a:r>
            <a:r>
              <a:rPr lang="en-GB" sz="1400">
                <a:solidFill>
                  <a:schemeClr val="dk1"/>
                </a:solidFill>
                <a:latin typeface="Courier New"/>
                <a:ea typeface="Courier New"/>
                <a:cs typeface="Courier New"/>
                <a:sym typeface="Courier New"/>
              </a:rPr>
              <a:t>Using advanced techniques like NLP and classification models to analyze text normally posted, extracted from image, audio and video.</a:t>
            </a:r>
            <a:endParaRPr sz="1400">
              <a:solidFill>
                <a:schemeClr val="dk1"/>
              </a:solidFill>
              <a:latin typeface="Courier New"/>
              <a:ea typeface="Courier New"/>
              <a:cs typeface="Courier New"/>
              <a:sym typeface="Courier New"/>
            </a:endParaRPr>
          </a:p>
          <a:p>
            <a:pPr indent="0" lvl="0" marL="914400" rtl="0" algn="l">
              <a:lnSpc>
                <a:spcPct val="100000"/>
              </a:lnSpc>
              <a:spcBef>
                <a:spcPts val="1200"/>
              </a:spcBef>
              <a:spcAft>
                <a:spcPts val="1200"/>
              </a:spcAft>
              <a:buSzPts val="1800"/>
              <a:buNone/>
            </a:pPr>
            <a:r>
              <a:t/>
            </a:r>
            <a:endParaRPr b="1" sz="1400">
              <a:solidFill>
                <a:schemeClr val="accent6"/>
              </a:solidFill>
              <a:latin typeface="Courier New"/>
              <a:ea typeface="Courier New"/>
              <a:cs typeface="Courier New"/>
              <a:sym typeface="Courier New"/>
            </a:endParaRPr>
          </a:p>
        </p:txBody>
      </p:sp>
      <p:sp>
        <p:nvSpPr>
          <p:cNvPr id="83" name="Google Shape;83;p4"/>
          <p:cNvSpPr txBox="1"/>
          <p:nvPr>
            <p:ph type="title"/>
          </p:nvPr>
        </p:nvSpPr>
        <p:spPr>
          <a:xfrm>
            <a:off x="311700" y="2604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a:t>
            </a:r>
            <a:endParaRPr b="1" sz="2900">
              <a:solidFill>
                <a:schemeClr val="accent5"/>
              </a:solidFill>
            </a:endParaRPr>
          </a:p>
        </p:txBody>
      </p:sp>
      <p:pic>
        <p:nvPicPr>
          <p:cNvPr descr="Mental Health VII Prismatic | Free SVG" id="84" name="Google Shape;84;p4"/>
          <p:cNvPicPr preferRelativeResize="0"/>
          <p:nvPr/>
        </p:nvPicPr>
        <p:blipFill rotWithShape="1">
          <a:blip r:embed="rId3">
            <a:alphaModFix/>
          </a:blip>
          <a:srcRect b="0" l="0" r="0" t="0"/>
          <a:stretch/>
        </p:blipFill>
        <p:spPr>
          <a:xfrm>
            <a:off x="5157300" y="849675"/>
            <a:ext cx="3752100" cy="3752100"/>
          </a:xfrm>
          <a:prstGeom prst="rect">
            <a:avLst/>
          </a:prstGeom>
          <a:noFill/>
          <a:ln>
            <a:noFill/>
          </a:ln>
        </p:spPr>
      </p:pic>
      <p:sp>
        <p:nvSpPr>
          <p:cNvPr id="85" name="Google Shape;85;p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5"/>
          <p:cNvSpPr txBox="1"/>
          <p:nvPr>
            <p:ph idx="1" type="body"/>
          </p:nvPr>
        </p:nvSpPr>
        <p:spPr>
          <a:xfrm>
            <a:off x="311700" y="1169425"/>
            <a:ext cx="4482000" cy="3413700"/>
          </a:xfrm>
          <a:prstGeom prst="rect">
            <a:avLst/>
          </a:prstGeom>
          <a:noFill/>
          <a:ln>
            <a:noFill/>
          </a:ln>
        </p:spPr>
        <p:txBody>
          <a:bodyPr anchorCtr="0" anchor="t" bIns="91425" lIns="91425" spcFirstLastPara="1" rIns="91425" wrap="square" tIns="91425">
            <a:normAutofit lnSpcReduction="10000"/>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Focus on text classification for the base model : </a:t>
            </a:r>
            <a:r>
              <a:rPr lang="en-GB" sz="1400">
                <a:solidFill>
                  <a:schemeClr val="dk1"/>
                </a:solidFill>
                <a:latin typeface="Courier New"/>
                <a:ea typeface="Courier New"/>
                <a:cs typeface="Courier New"/>
                <a:sym typeface="Courier New"/>
              </a:rPr>
              <a:t>Analyzing language patterns to classify posts related to mental health issues.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Impact of early detection : </a:t>
            </a:r>
            <a:r>
              <a:rPr lang="en-GB" sz="1400">
                <a:solidFill>
                  <a:schemeClr val="dk1"/>
                </a:solidFill>
                <a:latin typeface="Courier New"/>
                <a:ea typeface="Courier New"/>
                <a:cs typeface="Courier New"/>
                <a:sym typeface="Courier New"/>
              </a:rPr>
              <a:t>Can enable timely intervention and direct users to mental health support services.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Models used in the project : </a:t>
            </a:r>
            <a:r>
              <a:rPr lang="en-GB" sz="1400">
                <a:solidFill>
                  <a:schemeClr val="dk1"/>
                </a:solidFill>
                <a:latin typeface="Courier New"/>
                <a:ea typeface="Courier New"/>
                <a:cs typeface="Courier New"/>
                <a:sym typeface="Courier New"/>
              </a:rPr>
              <a:t>Techniques like Logistic Regression, XGBoost are applied for high accuracy. Ensemble Model using the  </a:t>
            </a:r>
            <a:r>
              <a:rPr lang="en-GB" sz="1400">
                <a:solidFill>
                  <a:schemeClr val="dk1"/>
                </a:solidFill>
                <a:latin typeface="Courier New"/>
                <a:ea typeface="Courier New"/>
                <a:cs typeface="Courier New"/>
                <a:sym typeface="Courier New"/>
              </a:rPr>
              <a:t>individual</a:t>
            </a:r>
            <a:r>
              <a:rPr lang="en-GB" sz="1400">
                <a:solidFill>
                  <a:schemeClr val="dk1"/>
                </a:solidFill>
                <a:latin typeface="Courier New"/>
                <a:ea typeface="Courier New"/>
                <a:cs typeface="Courier New"/>
                <a:sym typeface="Courier New"/>
              </a:rPr>
              <a:t> models is created to get higher accuracy and generalization.</a:t>
            </a:r>
            <a:endParaRPr sz="1400">
              <a:solidFill>
                <a:schemeClr val="dk1"/>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400">
              <a:solidFill>
                <a:schemeClr val="dk1"/>
              </a:solidFill>
              <a:latin typeface="Courier New"/>
              <a:ea typeface="Courier New"/>
              <a:cs typeface="Courier New"/>
              <a:sym typeface="Courier New"/>
            </a:endParaRPr>
          </a:p>
        </p:txBody>
      </p:sp>
      <p:sp>
        <p:nvSpPr>
          <p:cNvPr id="91" name="Google Shape;91;p5"/>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 (CONTINUED)</a:t>
            </a:r>
            <a:endParaRPr b="1" sz="2900">
              <a:solidFill>
                <a:schemeClr val="accent5"/>
              </a:solidFill>
            </a:endParaRPr>
          </a:p>
        </p:txBody>
      </p:sp>
      <p:pic>
        <p:nvPicPr>
          <p:cNvPr descr="File:Artificial Intelligence &amp; AI &amp; Machine Learning - 30212411048 ..." id="92" name="Google Shape;92;p5"/>
          <p:cNvPicPr preferRelativeResize="0"/>
          <p:nvPr/>
        </p:nvPicPr>
        <p:blipFill rotWithShape="1">
          <a:blip r:embed="rId3">
            <a:alphaModFix/>
          </a:blip>
          <a:srcRect b="0" l="0" r="0" t="0"/>
          <a:stretch/>
        </p:blipFill>
        <p:spPr>
          <a:xfrm>
            <a:off x="4899250" y="1169400"/>
            <a:ext cx="4057125" cy="3413752"/>
          </a:xfrm>
          <a:prstGeom prst="rect">
            <a:avLst/>
          </a:prstGeom>
          <a:noFill/>
          <a:ln>
            <a:noFill/>
          </a:ln>
          <a:effectLst>
            <a:outerShdw blurRad="342900" rotWithShape="0" algn="bl" dir="8580000" dist="180975">
              <a:srgbClr val="000000">
                <a:alpha val="49019"/>
              </a:srgbClr>
            </a:outerShdw>
          </a:effectLst>
        </p:spPr>
      </p:pic>
      <p:sp>
        <p:nvSpPr>
          <p:cNvPr id="93" name="Google Shape;93;p5"/>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31f4d94c438_0_8"/>
          <p:cNvSpPr txBox="1"/>
          <p:nvPr>
            <p:ph idx="1" type="body"/>
          </p:nvPr>
        </p:nvSpPr>
        <p:spPr>
          <a:xfrm>
            <a:off x="311700" y="617875"/>
            <a:ext cx="8662500" cy="4330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lang="en-GB" sz="1500">
                <a:solidFill>
                  <a:schemeClr val="accent5"/>
                </a:solidFill>
                <a:latin typeface="Courier New"/>
                <a:ea typeface="Courier New"/>
                <a:cs typeface="Courier New"/>
                <a:sym typeface="Courier New"/>
              </a:rPr>
              <a:t>Broader Goal</a:t>
            </a:r>
            <a:r>
              <a:rPr lang="en-GB" sz="1500">
                <a:solidFill>
                  <a:schemeClr val="accent5"/>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Use technology to assist mental health professionals and enhance public health awareness.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Implement text analysis</a:t>
            </a:r>
            <a:r>
              <a:rPr lang="en-GB" sz="1400">
                <a:solidFill>
                  <a:schemeClr val="accent6"/>
                </a:solidFill>
                <a:latin typeface="Courier New"/>
                <a:ea typeface="Courier New"/>
                <a:cs typeface="Courier New"/>
                <a:sym typeface="Courier New"/>
              </a:rPr>
              <a:t> to detect mental health concerns from user inputs.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Develop an image analysis</a:t>
            </a:r>
            <a:r>
              <a:rPr lang="en-GB" sz="1400">
                <a:solidFill>
                  <a:schemeClr val="accent6"/>
                </a:solidFill>
                <a:latin typeface="Courier New"/>
                <a:ea typeface="Courier New"/>
                <a:cs typeface="Courier New"/>
                <a:sym typeface="Courier New"/>
              </a:rPr>
              <a:t> system for text extraction, facial expression recognition, and gesture analysis.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Create a </a:t>
            </a:r>
            <a:r>
              <a:rPr b="1" i="1" lang="en-GB" sz="1400">
                <a:solidFill>
                  <a:schemeClr val="accent5"/>
                </a:solidFill>
                <a:latin typeface="Courier New"/>
                <a:ea typeface="Courier New"/>
                <a:cs typeface="Courier New"/>
                <a:sym typeface="Courier New"/>
              </a:rPr>
              <a:t>video analysis module</a:t>
            </a:r>
            <a:r>
              <a:rPr lang="en-GB" sz="1400">
                <a:solidFill>
                  <a:schemeClr val="accent6"/>
                </a:solidFill>
                <a:latin typeface="Courier New"/>
                <a:ea typeface="Courier New"/>
                <a:cs typeface="Courier New"/>
                <a:sym typeface="Courier New"/>
              </a:rPr>
              <a:t> for converting video to audio, extracting text, and recognizing expressions.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Incorporate </a:t>
            </a:r>
            <a:r>
              <a:rPr b="1" i="1" lang="en-GB" sz="1400">
                <a:solidFill>
                  <a:schemeClr val="accent5"/>
                </a:solidFill>
                <a:latin typeface="Courier New"/>
                <a:ea typeface="Courier New"/>
                <a:cs typeface="Courier New"/>
                <a:sym typeface="Courier New"/>
              </a:rPr>
              <a:t>image captioning</a:t>
            </a:r>
            <a:r>
              <a:rPr lang="en-GB" sz="1400">
                <a:solidFill>
                  <a:schemeClr val="accent6"/>
                </a:solidFill>
                <a:latin typeface="Courier New"/>
                <a:ea typeface="Courier New"/>
                <a:cs typeface="Courier New"/>
                <a:sym typeface="Courier New"/>
              </a:rPr>
              <a:t> using transformers to contribute to mental wellbeing insights.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Build a system to </a:t>
            </a:r>
            <a:r>
              <a:rPr b="1" i="1" lang="en-GB" sz="1400">
                <a:solidFill>
                  <a:schemeClr val="accent5"/>
                </a:solidFill>
                <a:latin typeface="Courier New"/>
                <a:ea typeface="Courier New"/>
                <a:cs typeface="Courier New"/>
                <a:sym typeface="Courier New"/>
              </a:rPr>
              <a:t>fetch and analyze Reddit and Twitter user posts</a:t>
            </a:r>
            <a:r>
              <a:rPr lang="en-GB" sz="1400">
                <a:solidFill>
                  <a:schemeClr val="accent6"/>
                </a:solidFill>
                <a:latin typeface="Courier New"/>
                <a:ea typeface="Courier New"/>
                <a:cs typeface="Courier New"/>
                <a:sym typeface="Courier New"/>
              </a:rPr>
              <a:t> for mental health classification.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Enable </a:t>
            </a:r>
            <a:r>
              <a:rPr b="1" i="1" lang="en-GB" sz="1400">
                <a:solidFill>
                  <a:schemeClr val="accent5"/>
                </a:solidFill>
                <a:latin typeface="Courier New"/>
                <a:ea typeface="Courier New"/>
                <a:cs typeface="Courier New"/>
                <a:sym typeface="Courier New"/>
              </a:rPr>
              <a:t>multilingual analysis</a:t>
            </a:r>
            <a:r>
              <a:rPr lang="en-GB" sz="1400">
                <a:solidFill>
                  <a:schemeClr val="accent6"/>
                </a:solidFill>
                <a:latin typeface="Courier New"/>
                <a:ea typeface="Courier New"/>
                <a:cs typeface="Courier New"/>
                <a:sym typeface="Courier New"/>
              </a:rPr>
              <a:t> by translating non-English content to English.</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Use generative AI to </a:t>
            </a:r>
            <a:r>
              <a:rPr b="1" i="1" lang="en-GB" sz="1400">
                <a:solidFill>
                  <a:schemeClr val="accent5"/>
                </a:solidFill>
                <a:latin typeface="Courier New"/>
                <a:ea typeface="Courier New"/>
                <a:cs typeface="Courier New"/>
                <a:sym typeface="Courier New"/>
              </a:rPr>
              <a:t>map mental health classifications to Ryff's Scale</a:t>
            </a:r>
            <a:r>
              <a:rPr lang="en-GB" sz="1400">
                <a:solidFill>
                  <a:schemeClr val="accent6"/>
                </a:solidFill>
                <a:latin typeface="Courier New"/>
                <a:ea typeface="Courier New"/>
                <a:cs typeface="Courier New"/>
                <a:sym typeface="Courier New"/>
              </a:rPr>
              <a:t> of Psychological </a:t>
            </a:r>
            <a:r>
              <a:rPr lang="en-GB" sz="1400">
                <a:solidFill>
                  <a:schemeClr val="accent6"/>
                </a:solidFill>
                <a:latin typeface="Courier New"/>
                <a:ea typeface="Courier New"/>
                <a:cs typeface="Courier New"/>
                <a:sym typeface="Courier New"/>
              </a:rPr>
              <a:t>Well Being</a:t>
            </a:r>
            <a:r>
              <a:rPr lang="en-GB" sz="1400">
                <a:solidFill>
                  <a:schemeClr val="accent6"/>
                </a:solidFill>
                <a:latin typeface="Courier New"/>
                <a:ea typeface="Courier New"/>
                <a:cs typeface="Courier New"/>
                <a:sym typeface="Courier New"/>
              </a:rPr>
              <a:t>.</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Provide </a:t>
            </a:r>
            <a:r>
              <a:rPr b="1" i="1" lang="en-GB" sz="1400">
                <a:solidFill>
                  <a:schemeClr val="accent5"/>
                </a:solidFill>
                <a:latin typeface="Courier New"/>
                <a:ea typeface="Courier New"/>
                <a:cs typeface="Courier New"/>
                <a:sym typeface="Courier New"/>
              </a:rPr>
              <a:t>data visualization</a:t>
            </a:r>
            <a:r>
              <a:rPr lang="en-GB" sz="1400">
                <a:solidFill>
                  <a:schemeClr val="accent6"/>
                </a:solidFill>
                <a:latin typeface="Courier New"/>
                <a:ea typeface="Courier New"/>
                <a:cs typeface="Courier New"/>
                <a:sym typeface="Courier New"/>
              </a:rPr>
              <a:t> for emotional trends and post analysis.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Develop an </a:t>
            </a:r>
            <a:r>
              <a:rPr b="1" i="1" lang="en-GB" sz="1400">
                <a:solidFill>
                  <a:schemeClr val="accent5"/>
                </a:solidFill>
                <a:latin typeface="Courier New"/>
                <a:ea typeface="Courier New"/>
                <a:cs typeface="Courier New"/>
                <a:sym typeface="Courier New"/>
              </a:rPr>
              <a:t>ensemble model with multiple algorithms</a:t>
            </a:r>
            <a:r>
              <a:rPr lang="en-GB" sz="1400">
                <a:solidFill>
                  <a:schemeClr val="accent6"/>
                </a:solidFill>
                <a:latin typeface="Courier New"/>
                <a:ea typeface="Courier New"/>
                <a:cs typeface="Courier New"/>
                <a:sym typeface="Courier New"/>
              </a:rPr>
              <a:t> for robust mental health classification.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Integrate a feature to </a:t>
            </a:r>
            <a:r>
              <a:rPr b="1" i="1" lang="en-GB" sz="1400">
                <a:solidFill>
                  <a:schemeClr val="accent5"/>
                </a:solidFill>
                <a:latin typeface="Courier New"/>
                <a:ea typeface="Courier New"/>
                <a:cs typeface="Courier New"/>
                <a:sym typeface="Courier New"/>
              </a:rPr>
              <a:t>retrain the model with user-provided data</a:t>
            </a:r>
            <a:r>
              <a:rPr lang="en-GB" sz="1400">
                <a:solidFill>
                  <a:schemeClr val="accent6"/>
                </a:solidFill>
                <a:latin typeface="Courier New"/>
                <a:ea typeface="Courier New"/>
                <a:cs typeface="Courier New"/>
                <a:sym typeface="Courier New"/>
              </a:rPr>
              <a:t> for continuous improvement.</a:t>
            </a:r>
            <a:endParaRPr b="1" i="1" sz="1400">
              <a:solidFill>
                <a:schemeClr val="accent6"/>
              </a:solidFill>
              <a:latin typeface="Courier New"/>
              <a:ea typeface="Courier New"/>
              <a:cs typeface="Courier New"/>
              <a:sym typeface="Courier New"/>
            </a:endParaRPr>
          </a:p>
        </p:txBody>
      </p:sp>
      <p:sp>
        <p:nvSpPr>
          <p:cNvPr id="99" name="Google Shape;99;g31f4d94c438_0_8"/>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 (CONTINUED)</a:t>
            </a:r>
            <a:endParaRPr b="1" sz="2900">
              <a:solidFill>
                <a:schemeClr val="accent5"/>
              </a:solidFill>
            </a:endParaRPr>
          </a:p>
        </p:txBody>
      </p:sp>
      <p:sp>
        <p:nvSpPr>
          <p:cNvPr id="100" name="Google Shape;100;g31f4d94c438_0_8"/>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6"/>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a:t>
            </a:r>
            <a:endParaRPr sz="2900">
              <a:solidFill>
                <a:schemeClr val="accent5"/>
              </a:solidFill>
            </a:endParaRPr>
          </a:p>
        </p:txBody>
      </p:sp>
      <p:sp>
        <p:nvSpPr>
          <p:cNvPr id="106" name="Google Shape;106;p6"/>
          <p:cNvSpPr txBox="1"/>
          <p:nvPr>
            <p:ph idx="1" type="body"/>
          </p:nvPr>
        </p:nvSpPr>
        <p:spPr>
          <a:xfrm>
            <a:off x="311700" y="634950"/>
            <a:ext cx="4810800" cy="4202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and mental health research</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Explored studies on how social media data can reveal mental health conditions.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Key study by Choudhury et al. (2013)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Showed the predictive power of Twitter data in identifying depression through linguistic patterns.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Guntuku et al. (2017)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Synthesized various approaches to detecting mental illness using sentiment analysis on social platforms.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Mathur et al. (2022) systematic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Highlighted the success of machine learning techniques in detecting disorders like depression and anxiety.</a:t>
            </a:r>
            <a:endParaRPr sz="1400">
              <a:solidFill>
                <a:schemeClr val="dk1"/>
              </a:solidFill>
              <a:latin typeface="Courier New"/>
              <a:ea typeface="Courier New"/>
              <a:cs typeface="Courier New"/>
              <a:sym typeface="Courier New"/>
            </a:endParaRPr>
          </a:p>
        </p:txBody>
      </p:sp>
      <p:pic>
        <p:nvPicPr>
          <p:cNvPr descr="File:Network visualisation incorporating sentiment analysis of the ..." id="107" name="Google Shape;107;p6"/>
          <p:cNvPicPr preferRelativeResize="0"/>
          <p:nvPr/>
        </p:nvPicPr>
        <p:blipFill rotWithShape="1">
          <a:blip r:embed="rId3">
            <a:alphaModFix/>
          </a:blip>
          <a:srcRect b="0" l="0" r="0" t="0"/>
          <a:stretch/>
        </p:blipFill>
        <p:spPr>
          <a:xfrm>
            <a:off x="5274900" y="1143425"/>
            <a:ext cx="3716701" cy="2892058"/>
          </a:xfrm>
          <a:prstGeom prst="rect">
            <a:avLst/>
          </a:prstGeom>
          <a:noFill/>
          <a:ln>
            <a:noFill/>
          </a:ln>
          <a:effectLst>
            <a:outerShdw blurRad="485775" rotWithShape="0" algn="bl" dir="7800000" dist="209550">
              <a:srgbClr val="000000">
                <a:alpha val="49019"/>
              </a:srgbClr>
            </a:outerShdw>
          </a:effectLst>
        </p:spPr>
      </p:pic>
      <p:sp>
        <p:nvSpPr>
          <p:cNvPr id="108" name="Google Shape;108;p6"/>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7"/>
          <p:cNvSpPr txBox="1"/>
          <p:nvPr>
            <p:ph idx="1" type="body"/>
          </p:nvPr>
        </p:nvSpPr>
        <p:spPr>
          <a:xfrm>
            <a:off x="311700" y="656650"/>
            <a:ext cx="47988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Nadeem (2016) study on Twitter</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Demonstrated the potential of text analysis to identify at-risk individuals based on emotional cues in tweets.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Al Sagri and Ykhlef (2020) approach</a:t>
            </a:r>
            <a:br>
              <a:rPr b="1" lang="en-GB" sz="1400">
                <a:solidFill>
                  <a:schemeClr val="accent6"/>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Combined linguistic and behavioral features for more accurate depression detection on Twitter.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Recent study by Vaishnavi et al. (2022)</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Comparative analysis of algorithms to identify mental health conditions from social media posts.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Ethical considerations by Safa et al. (2023)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Addressed data privacy challenges in mental health detection research using social media data.</a:t>
            </a:r>
            <a:endParaRPr sz="1400">
              <a:solidFill>
                <a:schemeClr val="dk1"/>
              </a:solidFill>
              <a:latin typeface="Courier New"/>
              <a:ea typeface="Courier New"/>
              <a:cs typeface="Courier New"/>
              <a:sym typeface="Courier New"/>
            </a:endParaRPr>
          </a:p>
        </p:txBody>
      </p:sp>
      <p:sp>
        <p:nvSpPr>
          <p:cNvPr id="114" name="Google Shape;114;p7"/>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pic>
        <p:nvPicPr>
          <p:cNvPr descr="Crawdad Network - Reuters coverage, September 11 2001, 11a… | Flickr" id="115" name="Google Shape;115;p7"/>
          <p:cNvPicPr preferRelativeResize="0"/>
          <p:nvPr/>
        </p:nvPicPr>
        <p:blipFill rotWithShape="1">
          <a:blip r:embed="rId3">
            <a:alphaModFix/>
          </a:blip>
          <a:srcRect b="0" l="0" r="0" t="0"/>
          <a:stretch/>
        </p:blipFill>
        <p:spPr>
          <a:xfrm>
            <a:off x="5227675" y="1386213"/>
            <a:ext cx="3728700" cy="2371071"/>
          </a:xfrm>
          <a:prstGeom prst="rect">
            <a:avLst/>
          </a:prstGeom>
          <a:noFill/>
          <a:ln>
            <a:noFill/>
          </a:ln>
          <a:effectLst>
            <a:outerShdw blurRad="485775" rotWithShape="0" algn="bl" dir="7200000" dist="209550">
              <a:srgbClr val="000000">
                <a:alpha val="49019"/>
              </a:srgbClr>
            </a:outerShdw>
          </a:effectLst>
        </p:spPr>
      </p:pic>
      <p:sp>
        <p:nvSpPr>
          <p:cNvPr id="116" name="Google Shape;116;p7"/>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8"/>
          <p:cNvSpPr txBox="1"/>
          <p:nvPr>
            <p:ph idx="1" type="body"/>
          </p:nvPr>
        </p:nvSpPr>
        <p:spPr>
          <a:xfrm>
            <a:off x="311700" y="752475"/>
            <a:ext cx="4939800" cy="40668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Rising prevalence of mental health disorders</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Increasing cases of depression, anxiety, PTSD, and other mental health issues globally.</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Challenges in early detection : </a:t>
            </a:r>
            <a:r>
              <a:rPr lang="en-GB" sz="1300">
                <a:solidFill>
                  <a:schemeClr val="dk1"/>
                </a:solidFill>
                <a:latin typeface="Courier New"/>
                <a:ea typeface="Courier New"/>
                <a:cs typeface="Courier New"/>
                <a:sym typeface="Courier New"/>
              </a:rPr>
              <a:t>Mental health problems are often undiagnosed until advanced stages, limiting timely intervention.</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Vast amount of unstructured social media data : </a:t>
            </a:r>
            <a:r>
              <a:rPr lang="en-GB" sz="1300">
                <a:solidFill>
                  <a:schemeClr val="dk1"/>
                </a:solidFill>
                <a:latin typeface="Courier New"/>
                <a:ea typeface="Courier New"/>
                <a:cs typeface="Courier New"/>
                <a:sym typeface="Courier New"/>
              </a:rPr>
              <a:t>Social media platforms generate large volumes of text that can indicate mental health struggles.</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Need for efficient detection methods : </a:t>
            </a:r>
            <a:r>
              <a:rPr lang="en-GB" sz="1300">
                <a:solidFill>
                  <a:schemeClr val="dk1"/>
                </a:solidFill>
                <a:latin typeface="Courier New"/>
                <a:ea typeface="Courier New"/>
                <a:cs typeface="Courier New"/>
                <a:sym typeface="Courier New"/>
              </a:rPr>
              <a:t>Manual analysis of social media posts is time-consuming; automation using machine learning is essential.</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Goal : </a:t>
            </a:r>
            <a:r>
              <a:rPr lang="en-GB" sz="1300">
                <a:solidFill>
                  <a:schemeClr val="dk1"/>
                </a:solidFill>
                <a:latin typeface="Courier New"/>
                <a:ea typeface="Courier New"/>
                <a:cs typeface="Courier New"/>
                <a:sym typeface="Courier New"/>
              </a:rPr>
              <a:t>To develop a system that accurately classifies social media posts based on mental health disorders</a:t>
            </a:r>
            <a:r>
              <a:rPr b="1" lang="en-GB" sz="1300">
                <a:solidFill>
                  <a:schemeClr val="dk1"/>
                </a:solidFill>
                <a:latin typeface="Courier New"/>
                <a:ea typeface="Courier New"/>
                <a:cs typeface="Courier New"/>
                <a:sym typeface="Courier New"/>
              </a:rPr>
              <a:t>.</a:t>
            </a:r>
            <a:endParaRPr b="1" sz="1300">
              <a:solidFill>
                <a:schemeClr val="dk1"/>
              </a:solidFill>
              <a:latin typeface="Courier New"/>
              <a:ea typeface="Courier New"/>
              <a:cs typeface="Courier New"/>
              <a:sym typeface="Courier New"/>
            </a:endParaRPr>
          </a:p>
        </p:txBody>
      </p:sp>
      <p:sp>
        <p:nvSpPr>
          <p:cNvPr id="122" name="Google Shape;122;p8"/>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PROBLEM DEFINITION</a:t>
            </a:r>
            <a:endParaRPr sz="2900">
              <a:solidFill>
                <a:schemeClr val="accent5"/>
              </a:solidFill>
            </a:endParaRPr>
          </a:p>
        </p:txBody>
      </p:sp>
      <p:pic>
        <p:nvPicPr>
          <p:cNvPr descr="FORSCOM/USARC host Cyber Security Expo" id="123" name="Google Shape;123;p8"/>
          <p:cNvPicPr preferRelativeResize="0"/>
          <p:nvPr/>
        </p:nvPicPr>
        <p:blipFill rotWithShape="1">
          <a:blip r:embed="rId3">
            <a:alphaModFix/>
          </a:blip>
          <a:srcRect b="0" l="0" r="0" t="0"/>
          <a:stretch/>
        </p:blipFill>
        <p:spPr>
          <a:xfrm>
            <a:off x="5197925" y="1424975"/>
            <a:ext cx="3634376" cy="2416998"/>
          </a:xfrm>
          <a:prstGeom prst="rect">
            <a:avLst/>
          </a:prstGeom>
          <a:noFill/>
          <a:ln>
            <a:noFill/>
          </a:ln>
          <a:effectLst>
            <a:outerShdw blurRad="485775" rotWithShape="0" algn="bl" dir="7800000" dist="209550">
              <a:srgbClr val="000000">
                <a:alpha val="49019"/>
              </a:srgbClr>
            </a:outerShdw>
          </a:effectLst>
        </p:spPr>
      </p:pic>
      <p:sp>
        <p:nvSpPr>
          <p:cNvPr id="124" name="Google Shape;124;p8"/>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